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6" r:id="rId3"/>
  </p:sldIdLst>
  <p:sldSz cx="10607675" cy="15087600"/>
  <p:notesSz cx="6797675" cy="9926638"/>
  <p:defaultTextStyle>
    <a:defPPr>
      <a:defRPr lang="it-IT"/>
    </a:defPPr>
    <a:lvl1pPr marL="0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4108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8216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2323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36431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70539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04647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38754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72862" algn="l" defTabSz="1468216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52">
          <p15:clr>
            <a:srgbClr val="A4A3A4"/>
          </p15:clr>
        </p15:guide>
        <p15:guide id="2" pos="33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6" autoAdjust="0"/>
    <p:restoredTop sz="94618" autoAdjust="0"/>
  </p:normalViewPr>
  <p:slideViewPr>
    <p:cSldViewPr>
      <p:cViewPr>
        <p:scale>
          <a:sx n="66" d="100"/>
          <a:sy n="66" d="100"/>
        </p:scale>
        <p:origin x="-1662" y="1236"/>
      </p:cViewPr>
      <p:guideLst>
        <p:guide orient="horz" pos="4752"/>
        <p:guide pos="33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057" cy="496167"/>
          </a:xfrm>
          <a:prstGeom prst="rect">
            <a:avLst/>
          </a:prstGeom>
        </p:spPr>
        <p:txBody>
          <a:bodyPr vert="horz" lIns="62972" tIns="31486" rIns="62972" bIns="31486" rtlCol="0"/>
          <a:lstStyle>
            <a:lvl1pPr algn="l">
              <a:defRPr sz="9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531" y="1"/>
            <a:ext cx="2946057" cy="496167"/>
          </a:xfrm>
          <a:prstGeom prst="rect">
            <a:avLst/>
          </a:prstGeom>
        </p:spPr>
        <p:txBody>
          <a:bodyPr vert="horz" lIns="62972" tIns="31486" rIns="62972" bIns="31486" rtlCol="0"/>
          <a:lstStyle>
            <a:lvl1pPr algn="r">
              <a:defRPr sz="900"/>
            </a:lvl1pPr>
          </a:lstStyle>
          <a:p>
            <a:fld id="{C9C9B1FB-A203-4601-86C6-852645D7EE95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90738" y="742950"/>
            <a:ext cx="26162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2" tIns="31486" rIns="62972" bIns="3148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42" y="4714688"/>
            <a:ext cx="5438792" cy="4467700"/>
          </a:xfrm>
          <a:prstGeom prst="rect">
            <a:avLst/>
          </a:prstGeom>
        </p:spPr>
        <p:txBody>
          <a:bodyPr vert="horz" lIns="62972" tIns="31486" rIns="62972" bIns="31486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276"/>
            <a:ext cx="2946057" cy="496167"/>
          </a:xfrm>
          <a:prstGeom prst="rect">
            <a:avLst/>
          </a:prstGeom>
        </p:spPr>
        <p:txBody>
          <a:bodyPr vert="horz" lIns="62972" tIns="31486" rIns="62972" bIns="31486" rtlCol="0" anchor="b"/>
          <a:lstStyle>
            <a:lvl1pPr algn="l"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531" y="9428276"/>
            <a:ext cx="2946057" cy="496167"/>
          </a:xfrm>
          <a:prstGeom prst="rect">
            <a:avLst/>
          </a:prstGeom>
        </p:spPr>
        <p:txBody>
          <a:bodyPr vert="horz" lIns="62972" tIns="31486" rIns="62972" bIns="31486" rtlCol="0" anchor="b"/>
          <a:lstStyle>
            <a:lvl1pPr algn="r">
              <a:defRPr sz="900"/>
            </a:lvl1pPr>
          </a:lstStyle>
          <a:p>
            <a:fld id="{1CA9FCCD-AC90-4B71-8640-7C693CCEF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284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4108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8216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2323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36431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70539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04647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38754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72862" algn="l" defTabSz="14682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5576" y="4686938"/>
            <a:ext cx="9016524" cy="3234054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91151" y="8549640"/>
            <a:ext cx="7425373" cy="3855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4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0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3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70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3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7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452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7184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767923" y="806769"/>
            <a:ext cx="1790046" cy="1716214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97789" y="806769"/>
            <a:ext cx="5193341" cy="1716214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6222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470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7934" y="9695181"/>
            <a:ext cx="9016524" cy="299656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7934" y="6394771"/>
            <a:ext cx="9016524" cy="330041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410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82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0232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3643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7053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0464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3875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728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9202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7789" y="4693922"/>
            <a:ext cx="3491693" cy="132749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066277" y="4693922"/>
            <a:ext cx="3491693" cy="132749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520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84" y="604204"/>
            <a:ext cx="9546908" cy="25146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86" y="3377248"/>
            <a:ext cx="4686898" cy="140747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4108" indent="0">
              <a:buNone/>
              <a:defRPr sz="3200" b="1"/>
            </a:lvl2pPr>
            <a:lvl3pPr marL="1468216" indent="0">
              <a:buNone/>
              <a:defRPr sz="2900" b="1"/>
            </a:lvl3pPr>
            <a:lvl4pPr marL="2202323" indent="0">
              <a:buNone/>
              <a:defRPr sz="2500" b="1"/>
            </a:lvl4pPr>
            <a:lvl5pPr marL="2936431" indent="0">
              <a:buNone/>
              <a:defRPr sz="2500" b="1"/>
            </a:lvl5pPr>
            <a:lvl6pPr marL="3670539" indent="0">
              <a:buNone/>
              <a:defRPr sz="2500" b="1"/>
            </a:lvl6pPr>
            <a:lvl7pPr marL="4404647" indent="0">
              <a:buNone/>
              <a:defRPr sz="2500" b="1"/>
            </a:lvl7pPr>
            <a:lvl8pPr marL="5138754" indent="0">
              <a:buNone/>
              <a:defRPr sz="2500" b="1"/>
            </a:lvl8pPr>
            <a:lvl9pPr marL="5872862" indent="0">
              <a:buNone/>
              <a:defRPr sz="2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0386" y="4784724"/>
            <a:ext cx="4686898" cy="8692834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388554" y="3377248"/>
            <a:ext cx="4688739" cy="140747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4108" indent="0">
              <a:buNone/>
              <a:defRPr sz="3200" b="1"/>
            </a:lvl2pPr>
            <a:lvl3pPr marL="1468216" indent="0">
              <a:buNone/>
              <a:defRPr sz="2900" b="1"/>
            </a:lvl3pPr>
            <a:lvl4pPr marL="2202323" indent="0">
              <a:buNone/>
              <a:defRPr sz="2500" b="1"/>
            </a:lvl4pPr>
            <a:lvl5pPr marL="2936431" indent="0">
              <a:buNone/>
              <a:defRPr sz="2500" b="1"/>
            </a:lvl5pPr>
            <a:lvl6pPr marL="3670539" indent="0">
              <a:buNone/>
              <a:defRPr sz="2500" b="1"/>
            </a:lvl6pPr>
            <a:lvl7pPr marL="4404647" indent="0">
              <a:buNone/>
              <a:defRPr sz="2500" b="1"/>
            </a:lvl7pPr>
            <a:lvl8pPr marL="5138754" indent="0">
              <a:buNone/>
              <a:defRPr sz="2500" b="1"/>
            </a:lvl8pPr>
            <a:lvl9pPr marL="5872862" indent="0">
              <a:buNone/>
              <a:defRPr sz="2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88554" y="4784724"/>
            <a:ext cx="4688739" cy="8692834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1159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3727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6441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86" y="600711"/>
            <a:ext cx="3489852" cy="25565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47307" y="600712"/>
            <a:ext cx="5929986" cy="12876849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0386" y="3157222"/>
            <a:ext cx="3489852" cy="10320339"/>
          </a:xfrm>
        </p:spPr>
        <p:txBody>
          <a:bodyPr/>
          <a:lstStyle>
            <a:lvl1pPr marL="0" indent="0">
              <a:buNone/>
              <a:defRPr sz="2300"/>
            </a:lvl1pPr>
            <a:lvl2pPr marL="734108" indent="0">
              <a:buNone/>
              <a:defRPr sz="1900"/>
            </a:lvl2pPr>
            <a:lvl3pPr marL="1468216" indent="0">
              <a:buNone/>
              <a:defRPr sz="1600"/>
            </a:lvl3pPr>
            <a:lvl4pPr marL="2202323" indent="0">
              <a:buNone/>
              <a:defRPr sz="1500"/>
            </a:lvl4pPr>
            <a:lvl5pPr marL="2936431" indent="0">
              <a:buNone/>
              <a:defRPr sz="1500"/>
            </a:lvl5pPr>
            <a:lvl6pPr marL="3670539" indent="0">
              <a:buNone/>
              <a:defRPr sz="1500"/>
            </a:lvl6pPr>
            <a:lvl7pPr marL="4404647" indent="0">
              <a:buNone/>
              <a:defRPr sz="1500"/>
            </a:lvl7pPr>
            <a:lvl8pPr marL="5138754" indent="0">
              <a:buNone/>
              <a:defRPr sz="1500"/>
            </a:lvl8pPr>
            <a:lvl9pPr marL="5872862" indent="0">
              <a:buNone/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85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9178" y="10561322"/>
            <a:ext cx="6364605" cy="124682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79178" y="1348104"/>
            <a:ext cx="6364605" cy="9052560"/>
          </a:xfrm>
        </p:spPr>
        <p:txBody>
          <a:bodyPr/>
          <a:lstStyle>
            <a:lvl1pPr marL="0" indent="0">
              <a:buNone/>
              <a:defRPr sz="5200"/>
            </a:lvl1pPr>
            <a:lvl2pPr marL="734108" indent="0">
              <a:buNone/>
              <a:defRPr sz="4500"/>
            </a:lvl2pPr>
            <a:lvl3pPr marL="1468216" indent="0">
              <a:buNone/>
              <a:defRPr sz="3900"/>
            </a:lvl3pPr>
            <a:lvl4pPr marL="2202323" indent="0">
              <a:buNone/>
              <a:defRPr sz="3200"/>
            </a:lvl4pPr>
            <a:lvl5pPr marL="2936431" indent="0">
              <a:buNone/>
              <a:defRPr sz="3200"/>
            </a:lvl5pPr>
            <a:lvl6pPr marL="3670539" indent="0">
              <a:buNone/>
              <a:defRPr sz="3200"/>
            </a:lvl6pPr>
            <a:lvl7pPr marL="4404647" indent="0">
              <a:buNone/>
              <a:defRPr sz="3200"/>
            </a:lvl7pPr>
            <a:lvl8pPr marL="5138754" indent="0">
              <a:buNone/>
              <a:defRPr sz="3200"/>
            </a:lvl8pPr>
            <a:lvl9pPr marL="5872862" indent="0">
              <a:buNone/>
              <a:defRPr sz="3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79178" y="11808146"/>
            <a:ext cx="6364605" cy="1770696"/>
          </a:xfrm>
        </p:spPr>
        <p:txBody>
          <a:bodyPr/>
          <a:lstStyle>
            <a:lvl1pPr marL="0" indent="0">
              <a:buNone/>
              <a:defRPr sz="2300"/>
            </a:lvl1pPr>
            <a:lvl2pPr marL="734108" indent="0">
              <a:buNone/>
              <a:defRPr sz="1900"/>
            </a:lvl2pPr>
            <a:lvl3pPr marL="1468216" indent="0">
              <a:buNone/>
              <a:defRPr sz="1600"/>
            </a:lvl3pPr>
            <a:lvl4pPr marL="2202323" indent="0">
              <a:buNone/>
              <a:defRPr sz="1500"/>
            </a:lvl4pPr>
            <a:lvl5pPr marL="2936431" indent="0">
              <a:buNone/>
              <a:defRPr sz="1500"/>
            </a:lvl5pPr>
            <a:lvl6pPr marL="3670539" indent="0">
              <a:buNone/>
              <a:defRPr sz="1500"/>
            </a:lvl6pPr>
            <a:lvl7pPr marL="4404647" indent="0">
              <a:buNone/>
              <a:defRPr sz="1500"/>
            </a:lvl7pPr>
            <a:lvl8pPr marL="5138754" indent="0">
              <a:buNone/>
              <a:defRPr sz="1500"/>
            </a:lvl8pPr>
            <a:lvl9pPr marL="5872862" indent="0">
              <a:buNone/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1289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30384" y="604204"/>
            <a:ext cx="9546908" cy="2514600"/>
          </a:xfrm>
          <a:prstGeom prst="rect">
            <a:avLst/>
          </a:prstGeom>
        </p:spPr>
        <p:txBody>
          <a:bodyPr vert="horz" lIns="146822" tIns="73411" rIns="146822" bIns="73411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84" y="3520443"/>
            <a:ext cx="9546908" cy="9957118"/>
          </a:xfrm>
          <a:prstGeom prst="rect">
            <a:avLst/>
          </a:prstGeom>
        </p:spPr>
        <p:txBody>
          <a:bodyPr vert="horz" lIns="146822" tIns="73411" rIns="146822" bIns="7341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0384" y="13983972"/>
            <a:ext cx="2475124" cy="803274"/>
          </a:xfrm>
          <a:prstGeom prst="rect">
            <a:avLst/>
          </a:prstGeom>
        </p:spPr>
        <p:txBody>
          <a:bodyPr vert="horz" lIns="146822" tIns="73411" rIns="146822" bIns="73411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72F1-8D97-464C-85D0-EC50ADC21278}" type="datetimeFigureOut">
              <a:rPr lang="it-IT" smtClean="0"/>
              <a:pPr/>
              <a:t>01/02/2019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624289" y="13983972"/>
            <a:ext cx="3359097" cy="803274"/>
          </a:xfrm>
          <a:prstGeom prst="rect">
            <a:avLst/>
          </a:prstGeom>
        </p:spPr>
        <p:txBody>
          <a:bodyPr vert="horz" lIns="146822" tIns="73411" rIns="146822" bIns="73411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602167" y="13983972"/>
            <a:ext cx="2475124" cy="803274"/>
          </a:xfrm>
          <a:prstGeom prst="rect">
            <a:avLst/>
          </a:prstGeom>
        </p:spPr>
        <p:txBody>
          <a:bodyPr vert="horz" lIns="146822" tIns="73411" rIns="146822" bIns="73411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AD904-AFAE-4CEE-B786-CCD0ECAD5F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0361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8216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0581" indent="-550581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2925" indent="-458817" algn="l" defTabSz="1468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35269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69377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03485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37593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71700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05808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39916" indent="-367054" algn="l" defTabSz="1468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4108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8216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02323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6431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70539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04647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38754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72862" algn="l" defTabSz="146821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e.toscana.it/home?p_auth=KOinouf6&amp;p_p_auth=PQ0irlEw&amp;p_p_id=49&amp;p_p_lifecycle=1&amp;p_p_state=normal&amp;p_p_mode=view&amp;_49_struts_action=/my_sites/view&amp;_49_groupId=10180&amp;_49_privateLayout=false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hyperlink" Target="mailto:a.defalco@ing.unipi.it" TargetMode="External"/><Relationship Id="rId12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hyperlink" Target="http://www.regione.toscana.it/home?p_auth=KOinouf6&amp;p_p_auth=PQ0irlEw&amp;p_p_id=49&amp;p_p_lifecycle=1&amp;p_p_state=normal&amp;p_p_mode=view&amp;_49_struts_action=/my_sites/view&amp;_49_groupId=10180&amp;_49_privateLayout=false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www.itcold.it/wpsysfiles/wp-content/uploads/2018/05/foto-cd2a.jpg"/>
          <p:cNvPicPr>
            <a:picLocks noChangeAspect="1" noChangeArrowheads="1"/>
          </p:cNvPicPr>
          <p:nvPr/>
        </p:nvPicPr>
        <p:blipFill>
          <a:blip r:embed="rId2"/>
          <a:srcRect t="17667" b="10737"/>
          <a:stretch>
            <a:fillRect/>
          </a:stretch>
        </p:blipFill>
        <p:spPr bwMode="auto">
          <a:xfrm>
            <a:off x="0" y="3655368"/>
            <a:ext cx="10607675" cy="5500726"/>
          </a:xfrm>
          <a:prstGeom prst="rect">
            <a:avLst/>
          </a:prstGeom>
          <a:noFill/>
        </p:spPr>
      </p:pic>
      <p:sp>
        <p:nvSpPr>
          <p:cNvPr id="59" name="Rectangle 9"/>
          <p:cNvSpPr/>
          <p:nvPr/>
        </p:nvSpPr>
        <p:spPr>
          <a:xfrm>
            <a:off x="-17426" y="9103992"/>
            <a:ext cx="10625101" cy="4560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146822" tIns="73411" rIns="146822" bIns="73411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bg1"/>
                </a:solidFill>
                <a:cs typeface="Arial" panose="020B0604020202020204" pitchFamily="34" charset="0"/>
              </a:rPr>
              <a:t>FOCUS DELL’OPEN DAY</a:t>
            </a:r>
            <a:endParaRPr lang="en-US" sz="1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0" y="-314380"/>
            <a:ext cx="10607675" cy="4095490"/>
          </a:xfrm>
          <a:prstGeom prst="rect">
            <a:avLst/>
          </a:prstGeom>
          <a:solidFill>
            <a:schemeClr val="accent1"/>
          </a:solidFill>
        </p:spPr>
        <p:txBody>
          <a:bodyPr wrap="square" lIns="146822" tIns="73411" rIns="146822" bIns="73411">
            <a:spAutoFit/>
          </a:bodyPr>
          <a:lstStyle/>
          <a:p>
            <a:pPr algn="ctr">
              <a:spcBef>
                <a:spcPts val="500"/>
              </a:spcBef>
              <a:defRPr/>
            </a:pPr>
            <a:endParaRPr lang="it-IT" sz="18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it-IT" sz="1800" b="1" dirty="0">
                <a:solidFill>
                  <a:schemeClr val="bg1"/>
                </a:solidFill>
                <a:cs typeface="Arial" panose="020B0604020202020204" pitchFamily="34" charset="0"/>
              </a:rPr>
              <a:t>ITCOLD – Comitato Nazionale Italiano per Grandi Dighe </a:t>
            </a:r>
          </a:p>
          <a:p>
            <a:pPr algn="ctr">
              <a:defRPr/>
            </a:pPr>
            <a:r>
              <a:rPr lang="it-IT" sz="1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YEF </a:t>
            </a:r>
            <a:r>
              <a:rPr lang="it-IT" sz="1800" b="1" dirty="0">
                <a:solidFill>
                  <a:schemeClr val="bg1"/>
                </a:solidFill>
                <a:cs typeface="Arial" panose="020B0604020202020204" pitchFamily="34" charset="0"/>
              </a:rPr>
              <a:t>– Young </a:t>
            </a:r>
            <a:r>
              <a:rPr lang="it-IT" sz="1800" b="1" dirty="0" err="1">
                <a:solidFill>
                  <a:schemeClr val="bg1"/>
                </a:solidFill>
                <a:cs typeface="Arial" panose="020B0604020202020204" pitchFamily="34" charset="0"/>
              </a:rPr>
              <a:t>Engineers</a:t>
            </a:r>
            <a:r>
              <a:rPr lang="it-IT" sz="1800" b="1" dirty="0">
                <a:solidFill>
                  <a:schemeClr val="bg1"/>
                </a:solidFill>
                <a:cs typeface="Arial" panose="020B0604020202020204" pitchFamily="34" charset="0"/>
              </a:rPr>
              <a:t> Forum</a:t>
            </a:r>
          </a:p>
          <a:p>
            <a:pPr algn="ctr">
              <a:defRPr/>
            </a:pPr>
            <a:r>
              <a:rPr lang="it-IT" sz="1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Scuola di Ingegneria - Università di Pisa</a:t>
            </a:r>
          </a:p>
          <a:p>
            <a:pPr algn="ctr">
              <a:defRPr/>
            </a:pPr>
            <a:endParaRPr lang="it-IT" sz="18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it-IT" sz="2000" b="1" dirty="0">
                <a:solidFill>
                  <a:schemeClr val="bg1"/>
                </a:solidFill>
                <a:cs typeface="Arial" panose="020B0604020202020204" pitchFamily="34" charset="0"/>
              </a:rPr>
              <a:t>Open </a:t>
            </a:r>
            <a:r>
              <a:rPr lang="it-IT" sz="2000" b="1" dirty="0" err="1">
                <a:solidFill>
                  <a:schemeClr val="bg1"/>
                </a:solidFill>
                <a:cs typeface="Arial" panose="020B0604020202020204" pitchFamily="34" charset="0"/>
              </a:rPr>
              <a:t>Day</a:t>
            </a:r>
            <a:endParaRPr lang="it-IT" sz="2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endParaRPr lang="it-IT" sz="16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tabLst>
                <a:tab pos="9867900" algn="l"/>
                <a:tab pos="10315575" algn="l"/>
              </a:tabLst>
              <a:defRPr/>
            </a:pPr>
            <a:r>
              <a:rPr lang="it-IT" sz="3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Ruoli, professionalità ed esperienze nel settore delle</a:t>
            </a:r>
          </a:p>
          <a:p>
            <a:pPr marL="542925" algn="ctr">
              <a:tabLst>
                <a:tab pos="9867900" algn="l"/>
                <a:tab pos="10315575" algn="l"/>
              </a:tabLst>
              <a:defRPr/>
            </a:pPr>
            <a:r>
              <a:rPr lang="it-IT" sz="3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strutture di ritenuta</a:t>
            </a:r>
          </a:p>
          <a:p>
            <a:pPr marL="542925" algn="ctr">
              <a:spcBef>
                <a:spcPts val="500"/>
              </a:spcBef>
              <a:spcAft>
                <a:spcPts val="500"/>
              </a:spcAft>
              <a:tabLst>
                <a:tab pos="9867900" algn="l"/>
                <a:tab pos="10315575" algn="l"/>
              </a:tabLst>
              <a:defRPr/>
            </a:pPr>
            <a:r>
              <a:rPr lang="it-IT" sz="20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presentazione </a:t>
            </a:r>
            <a:r>
              <a:rPr lang="it-IT" sz="2000" b="1" i="1" dirty="0">
                <a:solidFill>
                  <a:schemeClr val="bg1"/>
                </a:solidFill>
                <a:cs typeface="Arial" panose="020B0604020202020204" pitchFamily="34" charset="0"/>
              </a:rPr>
              <a:t>di </a:t>
            </a:r>
            <a:r>
              <a:rPr lang="it-IT" sz="20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attività e figure professionali </a:t>
            </a:r>
            <a:r>
              <a:rPr lang="it-IT" sz="2000" b="1" i="1" dirty="0">
                <a:solidFill>
                  <a:schemeClr val="bg1"/>
                </a:solidFill>
                <a:cs typeface="Arial" panose="020B0604020202020204" pitchFamily="34" charset="0"/>
              </a:rPr>
              <a:t>a neolaureati e studenti di Ingegneria</a:t>
            </a:r>
          </a:p>
          <a:p>
            <a:pPr algn="ctr">
              <a:spcBef>
                <a:spcPts val="1200"/>
              </a:spcBef>
              <a:spcAft>
                <a:spcPts val="500"/>
              </a:spcAft>
              <a:defRPr/>
            </a:pPr>
            <a:r>
              <a:rPr lang="it-IT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Pisa, Scuola di Ingegneria, </a:t>
            </a:r>
            <a:r>
              <a:rPr lang="it-IT" sz="1800" dirty="0">
                <a:solidFill>
                  <a:schemeClr val="bg1"/>
                </a:solidFill>
                <a:cs typeface="Arial" panose="020B0604020202020204" pitchFamily="34" charset="0"/>
              </a:rPr>
              <a:t>Aula Magna Dini, - </a:t>
            </a:r>
            <a:r>
              <a:rPr lang="it-IT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Martedì 26 Febbraio 2019 ore 9.00 – 13.15</a:t>
            </a:r>
            <a:endParaRPr lang="it-IT" sz="1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5803903" y="13473154"/>
            <a:ext cx="4002318" cy="332922"/>
          </a:xfrm>
          <a:prstGeom prst="rect">
            <a:avLst/>
          </a:prstGeom>
          <a:noFill/>
        </p:spPr>
        <p:txBody>
          <a:bodyPr wrap="square" lIns="146822" tIns="73411" rIns="146822" bIns="73411" rtlCol="0">
            <a:spAutoFit/>
          </a:bodyPr>
          <a:lstStyle/>
          <a:p>
            <a:pPr algn="just"/>
            <a:r>
              <a:rPr lang="it-IT" sz="1200" b="1" dirty="0">
                <a:solidFill>
                  <a:schemeClr val="tx2">
                    <a:lumMod val="50000"/>
                  </a:schemeClr>
                </a:solidFill>
              </a:rPr>
              <a:t>Con il patrocinio di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160301" y="13473154"/>
            <a:ext cx="4929222" cy="1428759"/>
          </a:xfrm>
          <a:prstGeom prst="rect">
            <a:avLst/>
          </a:prstGeom>
          <a:noFill/>
        </p:spPr>
        <p:txBody>
          <a:bodyPr wrap="square" lIns="146822" tIns="73411" rIns="146822" bIns="73411" numCol="2" spcCol="360000" rtlCol="0">
            <a:spAutoFit/>
          </a:bodyPr>
          <a:lstStyle/>
          <a:p>
            <a:r>
              <a:rPr lang="it-IT" sz="1200" b="1" dirty="0">
                <a:solidFill>
                  <a:schemeClr val="tx2">
                    <a:lumMod val="50000"/>
                  </a:schemeClr>
                </a:solidFill>
              </a:rPr>
              <a:t>Comitato scientifico e organizzatore</a:t>
            </a:r>
          </a:p>
          <a:p>
            <a:pPr algn="just"/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</a:rPr>
              <a:t>Anna De Falco – UNIPI </a:t>
            </a:r>
          </a:p>
          <a:p>
            <a:pPr algn="just"/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</a:rPr>
              <a:t>Giacomo </a:t>
            </a:r>
            <a:r>
              <a:rPr lang="it-IT" sz="1200" dirty="0" err="1" smtClean="0">
                <a:solidFill>
                  <a:schemeClr val="tx2">
                    <a:lumMod val="50000"/>
                  </a:schemeClr>
                </a:solidFill>
              </a:rPr>
              <a:t>Sevieri</a:t>
            </a:r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</a:rPr>
              <a:t> – UNIPI </a:t>
            </a:r>
          </a:p>
          <a:p>
            <a:pPr algn="just"/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</a:rPr>
              <a:t>Giulia </a:t>
            </a:r>
            <a:r>
              <a:rPr lang="it-IT" sz="1200" dirty="0">
                <a:solidFill>
                  <a:schemeClr val="tx2">
                    <a:lumMod val="50000"/>
                  </a:schemeClr>
                </a:solidFill>
              </a:rPr>
              <a:t>Buffi – YEF/DICA</a:t>
            </a:r>
          </a:p>
          <a:p>
            <a:pPr algn="just"/>
            <a:r>
              <a:rPr lang="it-IT" sz="1200" dirty="0" smtClean="0">
                <a:solidFill>
                  <a:schemeClr val="tx2">
                    <a:lumMod val="50000"/>
                  </a:schemeClr>
                </a:solidFill>
              </a:rPr>
              <a:t>Francesco </a:t>
            </a:r>
            <a:r>
              <a:rPr lang="it-IT" sz="1200" dirty="0" err="1">
                <a:solidFill>
                  <a:schemeClr val="tx2">
                    <a:lumMod val="50000"/>
                  </a:schemeClr>
                </a:solidFill>
              </a:rPr>
              <a:t>Fornari</a:t>
            </a:r>
            <a:r>
              <a:rPr lang="it-IT" sz="1200" dirty="0">
                <a:solidFill>
                  <a:schemeClr val="tx2">
                    <a:lumMod val="50000"/>
                  </a:schemeClr>
                </a:solidFill>
              </a:rPr>
              <a:t> – ITCOLD/ENEL </a:t>
            </a:r>
          </a:p>
          <a:p>
            <a:pPr algn="just"/>
            <a:endParaRPr lang="it-IT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it-IT" sz="1200" b="1" dirty="0">
                <a:solidFill>
                  <a:schemeClr val="tx2">
                    <a:lumMod val="50000"/>
                  </a:schemeClr>
                </a:solidFill>
              </a:rPr>
              <a:t>Segreteria </a:t>
            </a:r>
          </a:p>
          <a:p>
            <a:pPr algn="just"/>
            <a:r>
              <a:rPr lang="it-IT" sz="1200" dirty="0">
                <a:solidFill>
                  <a:schemeClr val="tx2">
                    <a:lumMod val="50000"/>
                  </a:schemeClr>
                </a:solidFill>
              </a:rPr>
              <a:t>Giulia Buffi (giulia.buffi@unipg.it)</a:t>
            </a:r>
          </a:p>
          <a:p>
            <a:pPr algn="just"/>
            <a:r>
              <a:rPr lang="it-IT" sz="1200" dirty="0">
                <a:solidFill>
                  <a:schemeClr val="tx2">
                    <a:lumMod val="50000"/>
                  </a:schemeClr>
                </a:solidFill>
              </a:rPr>
              <a:t>ITCOLD (itcold@iol.it)</a:t>
            </a:r>
          </a:p>
        </p:txBody>
      </p:sp>
      <p:sp>
        <p:nvSpPr>
          <p:cNvPr id="1028" name="AutoShape 4" descr="Risultati immagini per logo dipartimento di ingegn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Risultati immagini per logo dipartimento di ingegn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Rettangolo 41"/>
          <p:cNvSpPr/>
          <p:nvPr/>
        </p:nvSpPr>
        <p:spPr>
          <a:xfrm>
            <a:off x="231739" y="9550146"/>
            <a:ext cx="101441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1400" dirty="0">
                <a:solidFill>
                  <a:schemeClr val="accent1"/>
                </a:solidFill>
                <a:cs typeface="Arial" pitchFamily="34" charset="0"/>
              </a:rPr>
              <a:t>Il territorio italiano conta più di 500 grandi dighe in </a:t>
            </a:r>
            <a:r>
              <a:rPr lang="it-IT" sz="1400" dirty="0" smtClean="0">
                <a:solidFill>
                  <a:schemeClr val="accent1"/>
                </a:solidFill>
                <a:cs typeface="Arial" pitchFamily="34" charset="0"/>
              </a:rPr>
              <a:t>esercizio, di cui il 60% ha già ampiamente superato i 50 anni di attività. </a:t>
            </a:r>
            <a:r>
              <a:rPr lang="it-IT" sz="1400" dirty="0">
                <a:solidFill>
                  <a:schemeClr val="accent1"/>
                </a:solidFill>
                <a:cs typeface="Arial" pitchFamily="34" charset="0"/>
              </a:rPr>
              <a:t>In questo contesto, sono cresciute sensibilità ed interesse verso </a:t>
            </a:r>
            <a:r>
              <a:rPr lang="it-IT" sz="1400" b="1" dirty="0">
                <a:solidFill>
                  <a:schemeClr val="accent1"/>
                </a:solidFill>
                <a:cs typeface="Arial" pitchFamily="34" charset="0"/>
              </a:rPr>
              <a:t>procedure gestionali innovative </a:t>
            </a:r>
            <a:r>
              <a:rPr lang="it-IT" sz="1400" dirty="0">
                <a:solidFill>
                  <a:schemeClr val="accent1"/>
                </a:solidFill>
                <a:cs typeface="Arial" pitchFamily="34" charset="0"/>
              </a:rPr>
              <a:t>orientate alla </a:t>
            </a:r>
            <a:r>
              <a:rPr lang="it-IT" sz="1400" b="1" dirty="0">
                <a:solidFill>
                  <a:schemeClr val="accent1"/>
                </a:solidFill>
                <a:cs typeface="Arial" pitchFamily="34" charset="0"/>
              </a:rPr>
              <a:t>manutenzione proattiva</a:t>
            </a:r>
            <a:r>
              <a:rPr lang="it-IT" sz="1400" dirty="0">
                <a:solidFill>
                  <a:schemeClr val="accent1"/>
                </a:solidFill>
                <a:cs typeface="Arial" pitchFamily="34" charset="0"/>
              </a:rPr>
              <a:t> superando l’attuale gestione statica del sistema opera di sbarramento/bacino di invaso. Questo approccio, che si sta affermando in molti ambiti dell’ingegneria civile, può rispondere all’esigenza, prioritaria nei prossimi decenni, di conservare un alto livello di affidabilità e sicurezza delle dighe. Parallelamente si sono sviluppate tecnologie di monitoraggio/controllo e metodiche computazionali che possono fornire strumenti tecnico/scientifici adeguati allo scopo di prevenire possibili decadimenti dei livelli di sicurezza. Le conoscenze e le competenze professionali, vista la multidisciplinarità richiesta da queste strutture, devono necessariamente adeguarsi e specializzarsi allo scopo. Gli Enti di formazione e di ricerca sono quindi chiamati a fornire le basi delle nuove competenze richieste dal mercato, dai Gestori e dagli Enti di vigilanza che operano nel campo delle strutture di ritenuta. Il presente Workshop ha quindi la finalità di promuovere il dibattito tra Gestori, Enti di Controllo, Università e Aziende ed è rivolto soprattutto ai giovani ingegneri ai quali fornire un quadro aggiornato sul know-how tecnologico/computazionale e sulle nuove figure professionali legate alla progettazione, gestione e manutenzione di queste affascinati strutture. </a:t>
            </a:r>
          </a:p>
        </p:txBody>
      </p:sp>
      <p:pic>
        <p:nvPicPr>
          <p:cNvPr id="29" name="Picture 2" descr="logo"/>
          <p:cNvPicPr>
            <a:picLocks noChangeAspect="1" noChangeArrowheads="1"/>
          </p:cNvPicPr>
          <p:nvPr/>
        </p:nvPicPr>
        <p:blipFill>
          <a:blip r:embed="rId3"/>
          <a:srcRect l="10535" t="4123" r="10764" b="8698"/>
          <a:stretch>
            <a:fillRect/>
          </a:stretch>
        </p:blipFill>
        <p:spPr bwMode="auto">
          <a:xfrm>
            <a:off x="170098" y="-161055"/>
            <a:ext cx="1084557" cy="10799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5405" y="-144464"/>
            <a:ext cx="1068814" cy="106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2" descr="C:\Users\Giulia\Pictures\LOGO_open_days_2019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2760" y="3655368"/>
            <a:ext cx="1357322" cy="1252913"/>
          </a:xfrm>
          <a:prstGeom prst="rect">
            <a:avLst/>
          </a:prstGeom>
          <a:noFill/>
        </p:spPr>
      </p:pic>
      <p:pic>
        <p:nvPicPr>
          <p:cNvPr id="2061" name="Immagine 2" descr="Descrizione: Regione Toscana">
            <a:hlinkClick r:id="rId6" tooltip="&quot;Vai a Regione Toscana&quot;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1909" y="13880504"/>
            <a:ext cx="241969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4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4411" y="-89048"/>
            <a:ext cx="1021996" cy="103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7" name="Picture 4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2149" y="-89048"/>
            <a:ext cx="1302760" cy="103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80024" y="13567988"/>
            <a:ext cx="1226197" cy="13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727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9"/>
          <p:cNvSpPr/>
          <p:nvPr/>
        </p:nvSpPr>
        <p:spPr>
          <a:xfrm>
            <a:off x="0" y="2071192"/>
            <a:ext cx="10607675" cy="4560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146822" tIns="73411" rIns="146822" bIns="73411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bg1"/>
                </a:solidFill>
                <a:cs typeface="Arial" panose="020B0604020202020204" pitchFamily="34" charset="0"/>
              </a:rPr>
              <a:t>PROGRAMMA</a:t>
            </a:r>
            <a:r>
              <a:rPr lang="en-US" sz="18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ctangle 7"/>
          <p:cNvSpPr/>
          <p:nvPr/>
        </p:nvSpPr>
        <p:spPr>
          <a:xfrm>
            <a:off x="0" y="-17040"/>
            <a:ext cx="10607675" cy="1825638"/>
          </a:xfrm>
          <a:prstGeom prst="rect">
            <a:avLst/>
          </a:prstGeom>
          <a:noFill/>
        </p:spPr>
        <p:txBody>
          <a:bodyPr wrap="square" lIns="146822" tIns="73411" rIns="146822" bIns="73411">
            <a:spAutoFit/>
          </a:bodyPr>
          <a:lstStyle/>
          <a:p>
            <a:pPr algn="ctr">
              <a:spcBef>
                <a:spcPts val="1200"/>
              </a:spcBef>
              <a:tabLst>
                <a:tab pos="5562600" algn="l"/>
              </a:tabLst>
              <a:defRPr/>
            </a:pPr>
            <a:endParaRPr lang="it-IT" sz="800" b="1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  <a:tabLst>
                <a:tab pos="5562600" algn="l"/>
              </a:tabLst>
              <a:defRPr/>
            </a:pPr>
            <a:r>
              <a:rPr lang="it-IT" sz="28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Ruoli, professionalità ed esperienze nel settore delle</a:t>
            </a:r>
          </a:p>
          <a:p>
            <a:pPr algn="ctr">
              <a:defRPr/>
            </a:pPr>
            <a:r>
              <a:rPr lang="it-IT" sz="28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strutture di ritenuta</a:t>
            </a:r>
          </a:p>
          <a:p>
            <a:pPr algn="ctr">
              <a:spcBef>
                <a:spcPts val="1200"/>
              </a:spcBef>
              <a:defRPr/>
            </a:pPr>
            <a:r>
              <a:rPr lang="it-IT" sz="2000" b="1" i="1" dirty="0">
                <a:solidFill>
                  <a:schemeClr val="accent1"/>
                </a:solidFill>
                <a:cs typeface="Arial" panose="020B0604020202020204" pitchFamily="34" charset="0"/>
              </a:rPr>
              <a:t>presentazione di attività e figure professionali a neolaureati e studenti di </a:t>
            </a:r>
            <a:r>
              <a:rPr lang="it-IT" sz="2000" b="1" i="1" dirty="0" smtClean="0">
                <a:solidFill>
                  <a:schemeClr val="accent1"/>
                </a:solidFill>
                <a:cs typeface="Arial" panose="020B0604020202020204" pitchFamily="34" charset="0"/>
              </a:rPr>
              <a:t>Ingegneria</a:t>
            </a:r>
            <a:endParaRPr lang="it-IT" sz="2000" b="1" i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35607" y="12008296"/>
            <a:ext cx="4002318" cy="394477"/>
          </a:xfrm>
          <a:prstGeom prst="rect">
            <a:avLst/>
          </a:prstGeom>
          <a:noFill/>
        </p:spPr>
        <p:txBody>
          <a:bodyPr wrap="square" lIns="146822" tIns="73411" rIns="146822" bIns="73411" rtlCol="0">
            <a:spAutoFit/>
          </a:bodyPr>
          <a:lstStyle/>
          <a:p>
            <a:pPr algn="just"/>
            <a:r>
              <a:rPr lang="it-IT" sz="1600" b="1" dirty="0">
                <a:solidFill>
                  <a:schemeClr val="tx2">
                    <a:lumMod val="50000"/>
                  </a:schemeClr>
                </a:solidFill>
              </a:rPr>
              <a:t>ORGANIZZATO DA</a:t>
            </a:r>
          </a:p>
        </p:txBody>
      </p:sp>
      <p:sp>
        <p:nvSpPr>
          <p:cNvPr id="45" name="CasellaDiTesto 44"/>
          <p:cNvSpPr txBox="1"/>
          <p:nvPr/>
        </p:nvSpPr>
        <p:spPr>
          <a:xfrm>
            <a:off x="6342079" y="12008296"/>
            <a:ext cx="4002318" cy="394477"/>
          </a:xfrm>
          <a:prstGeom prst="rect">
            <a:avLst/>
          </a:prstGeom>
          <a:noFill/>
        </p:spPr>
        <p:txBody>
          <a:bodyPr wrap="square" lIns="146822" tIns="73411" rIns="146822" bIns="73411" rtlCol="0">
            <a:spAutoFit/>
          </a:bodyPr>
          <a:lstStyle/>
          <a:p>
            <a:pPr algn="just"/>
            <a:r>
              <a:rPr lang="it-IT" sz="1600" b="1" dirty="0">
                <a:solidFill>
                  <a:schemeClr val="tx2">
                    <a:lumMod val="50000"/>
                  </a:schemeClr>
                </a:solidFill>
              </a:rPr>
              <a:t>CON IL PATROCINIO DI</a:t>
            </a: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/>
          <a:srcRect l="10535" t="4123" r="10764" b="8698"/>
          <a:stretch>
            <a:fillRect/>
          </a:stretch>
        </p:blipFill>
        <p:spPr bwMode="auto">
          <a:xfrm>
            <a:off x="510590" y="12527803"/>
            <a:ext cx="1107565" cy="11029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>
            <a:spLocks/>
          </p:cNvSpPr>
          <p:nvPr/>
        </p:nvSpPr>
        <p:spPr>
          <a:xfrm>
            <a:off x="118010" y="2900152"/>
            <a:ext cx="10370403" cy="7812000"/>
          </a:xfrm>
          <a:prstGeom prst="rect">
            <a:avLst/>
          </a:prstGeom>
          <a:noFill/>
        </p:spPr>
        <p:txBody>
          <a:bodyPr wrap="square" lIns="146822" tIns="73411" rIns="146822" bIns="73411" numCol="2" spcCol="720000" rtlCol="0">
            <a:spAutoFit/>
          </a:bodyPr>
          <a:lstStyle/>
          <a:p>
            <a:pPr algn="just" defTabSz="900000">
              <a:spcBef>
                <a:spcPts val="6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8:45</a:t>
            </a: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en-US" sz="1400" dirty="0" smtClean="0">
                <a:solidFill>
                  <a:schemeClr val="tx2"/>
                </a:solidFill>
              </a:rPr>
              <a:t>REGISTRAZIONE </a:t>
            </a:r>
            <a:r>
              <a:rPr lang="en-US" sz="1400" dirty="0">
                <a:solidFill>
                  <a:schemeClr val="tx2"/>
                </a:solidFill>
              </a:rPr>
              <a:t>DEI PARTECIPANTI</a:t>
            </a:r>
          </a:p>
          <a:p>
            <a:pPr algn="just" defTabSz="900000">
              <a:spcBef>
                <a:spcPts val="600"/>
              </a:spcBef>
            </a:pPr>
            <a:endParaRPr lang="en-US" sz="1200" dirty="0">
              <a:solidFill>
                <a:schemeClr val="tx2"/>
              </a:solidFill>
            </a:endParaRPr>
          </a:p>
          <a:p>
            <a:pPr defTabSz="900000"/>
            <a:r>
              <a:rPr lang="it-IT" sz="1400" dirty="0">
                <a:solidFill>
                  <a:schemeClr val="tx2"/>
                </a:solidFill>
              </a:rPr>
              <a:t>9:00	</a:t>
            </a:r>
            <a:r>
              <a:rPr lang="it-IT" sz="1400" dirty="0" smtClean="0">
                <a:solidFill>
                  <a:schemeClr val="tx2"/>
                </a:solidFill>
              </a:rPr>
              <a:t>INTRODUZIONE </a:t>
            </a:r>
            <a:r>
              <a:rPr lang="it-IT" sz="1400" dirty="0">
                <a:solidFill>
                  <a:schemeClr val="tx2"/>
                </a:solidFill>
              </a:rPr>
              <a:t>AI LAVORI E SALUTI DI </a:t>
            </a:r>
            <a:r>
              <a:rPr lang="it-IT" sz="1400" dirty="0" smtClean="0">
                <a:solidFill>
                  <a:schemeClr val="tx2"/>
                </a:solidFill>
              </a:rPr>
              <a:t> BENVENUTO</a:t>
            </a:r>
          </a:p>
          <a:p>
            <a:pPr marL="901700" indent="-177800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Dott. Ing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>
                <a:solidFill>
                  <a:schemeClr val="tx2"/>
                </a:solidFill>
              </a:rPr>
              <a:t>Anna De Falco </a:t>
            </a:r>
            <a:r>
              <a:rPr lang="it-IT" sz="1400" dirty="0">
                <a:solidFill>
                  <a:schemeClr val="tx2"/>
                </a:solidFill>
              </a:rPr>
              <a:t>(</a:t>
            </a:r>
            <a:r>
              <a:rPr lang="it-IT" sz="1400" dirty="0" err="1" smtClean="0">
                <a:solidFill>
                  <a:schemeClr val="tx2"/>
                </a:solidFill>
              </a:rPr>
              <a:t>DESTeC</a:t>
            </a:r>
            <a:r>
              <a:rPr lang="it-IT" sz="1400" dirty="0" smtClean="0">
                <a:solidFill>
                  <a:schemeClr val="tx2"/>
                </a:solidFill>
              </a:rPr>
              <a:t> - </a:t>
            </a:r>
            <a:r>
              <a:rPr lang="it-IT" sz="1400" dirty="0">
                <a:solidFill>
                  <a:schemeClr val="tx2"/>
                </a:solidFill>
              </a:rPr>
              <a:t>Università di Pisa</a:t>
            </a:r>
            <a:r>
              <a:rPr lang="it-IT" sz="1400" dirty="0" smtClean="0">
                <a:solidFill>
                  <a:schemeClr val="tx2"/>
                </a:solidFill>
              </a:rPr>
              <a:t>)</a:t>
            </a:r>
            <a:endParaRPr lang="it-IT" sz="1400" dirty="0">
              <a:solidFill>
                <a:schemeClr val="tx2"/>
              </a:solidFill>
            </a:endParaRPr>
          </a:p>
          <a:p>
            <a:pPr marL="901700" indent="-177800" defTabSz="900000">
              <a:spcBef>
                <a:spcPts val="600"/>
              </a:spcBef>
            </a:pPr>
            <a:r>
              <a:rPr lang="it-IT" sz="1400" b="1" dirty="0" smtClean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Prof. Ing. </a:t>
            </a:r>
            <a:r>
              <a:rPr lang="it-IT" sz="1400" b="1" dirty="0" smtClean="0">
                <a:solidFill>
                  <a:schemeClr val="tx2"/>
                </a:solidFill>
              </a:rPr>
              <a:t>Alberto Landi </a:t>
            </a:r>
            <a:r>
              <a:rPr lang="it-IT" sz="1400" dirty="0" smtClean="0">
                <a:solidFill>
                  <a:schemeClr val="tx2"/>
                </a:solidFill>
              </a:rPr>
              <a:t>(Preside della Scuola di  Ingegneria  - Università di Pisa)</a:t>
            </a:r>
          </a:p>
          <a:p>
            <a:pPr marL="901700" indent="-177800" defTabSz="900000">
              <a:spcBef>
                <a:spcPts val="6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	Prof. Ing. </a:t>
            </a:r>
            <a:r>
              <a:rPr lang="it-IT" sz="1400" b="1" dirty="0" smtClean="0">
                <a:solidFill>
                  <a:schemeClr val="tx2"/>
                </a:solidFill>
              </a:rPr>
              <a:t>Walter Salvatore </a:t>
            </a:r>
            <a:r>
              <a:rPr lang="it-IT" sz="1400" dirty="0" smtClean="0">
                <a:solidFill>
                  <a:schemeClr val="tx2"/>
                </a:solidFill>
              </a:rPr>
              <a:t>(presidente del Consiglio di Corso di Laurea Magistrale in Ingegneria Strutturale ed Edile - </a:t>
            </a:r>
            <a:r>
              <a:rPr lang="it-IT" sz="1400" dirty="0">
                <a:solidFill>
                  <a:schemeClr val="tx2"/>
                </a:solidFill>
              </a:rPr>
              <a:t>Università di Pisa</a:t>
            </a:r>
            <a:r>
              <a:rPr lang="it-IT" sz="1400" dirty="0" smtClean="0">
                <a:solidFill>
                  <a:schemeClr val="tx2"/>
                </a:solidFill>
              </a:rPr>
              <a:t>).</a:t>
            </a:r>
          </a:p>
          <a:p>
            <a:pPr marL="901700" indent="-177800" defTabSz="900000">
              <a:spcBef>
                <a:spcPts val="600"/>
              </a:spcBef>
            </a:pPr>
            <a:endParaRPr lang="it-IT" sz="1400" dirty="0" smtClean="0">
              <a:solidFill>
                <a:schemeClr val="tx2"/>
              </a:solidFill>
            </a:endParaRP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9.15</a:t>
            </a: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COMITATO </a:t>
            </a:r>
            <a:r>
              <a:rPr lang="it-IT" sz="1400" dirty="0">
                <a:solidFill>
                  <a:schemeClr val="tx2"/>
                </a:solidFill>
              </a:rPr>
              <a:t>ITALIANO PER LE GRANDI DIGHE</a:t>
            </a: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Ing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 smtClean="0">
                <a:solidFill>
                  <a:schemeClr val="tx2"/>
                </a:solidFill>
              </a:rPr>
              <a:t>Francesco </a:t>
            </a:r>
            <a:r>
              <a:rPr lang="it-IT" sz="1400" b="1" dirty="0" err="1" smtClean="0">
                <a:solidFill>
                  <a:schemeClr val="tx2"/>
                </a:solidFill>
              </a:rPr>
              <a:t>Fornari</a:t>
            </a:r>
            <a:r>
              <a:rPr lang="it-IT" sz="1400" dirty="0" smtClean="0">
                <a:solidFill>
                  <a:schemeClr val="tx2"/>
                </a:solidFill>
              </a:rPr>
              <a:t>, </a:t>
            </a:r>
            <a:r>
              <a:rPr lang="it-IT" sz="1400" i="1" dirty="0">
                <a:solidFill>
                  <a:schemeClr val="tx2"/>
                </a:solidFill>
              </a:rPr>
              <a:t>Le attività di </a:t>
            </a:r>
            <a:r>
              <a:rPr lang="it-IT" sz="1400" i="1" dirty="0" smtClean="0">
                <a:solidFill>
                  <a:schemeClr val="tx2"/>
                </a:solidFill>
              </a:rPr>
              <a:t>ITCOLD</a:t>
            </a:r>
            <a:r>
              <a:rPr lang="it-IT" sz="1400" dirty="0" smtClean="0">
                <a:solidFill>
                  <a:schemeClr val="tx2"/>
                </a:solidFill>
              </a:rPr>
              <a:t>.</a:t>
            </a:r>
            <a:endParaRPr lang="it-IT" sz="1400" dirty="0">
              <a:solidFill>
                <a:schemeClr val="tx2"/>
              </a:solidFill>
            </a:endParaRPr>
          </a:p>
          <a:p>
            <a:pPr algn="just" defTabSz="900000"/>
            <a:r>
              <a:rPr lang="fr-FR" sz="1400" dirty="0" smtClean="0">
                <a:solidFill>
                  <a:schemeClr val="tx2"/>
                </a:solidFill>
              </a:rPr>
              <a:t>	</a:t>
            </a:r>
            <a:r>
              <a:rPr lang="fr-FR" sz="1400" dirty="0" err="1" smtClean="0">
                <a:solidFill>
                  <a:schemeClr val="tx2"/>
                </a:solidFill>
              </a:rPr>
              <a:t>Enel</a:t>
            </a:r>
            <a:r>
              <a:rPr lang="fr-FR" sz="1400" dirty="0" smtClean="0">
                <a:solidFill>
                  <a:schemeClr val="tx2"/>
                </a:solidFill>
              </a:rPr>
              <a:t> Green Power e  </a:t>
            </a:r>
            <a:r>
              <a:rPr lang="it-IT" sz="1400" dirty="0" smtClean="0">
                <a:solidFill>
                  <a:schemeClr val="tx2"/>
                </a:solidFill>
              </a:rPr>
              <a:t>Consigliere </a:t>
            </a:r>
            <a:r>
              <a:rPr lang="fr-FR" sz="1400" dirty="0" smtClean="0">
                <a:solidFill>
                  <a:schemeClr val="tx2"/>
                </a:solidFill>
              </a:rPr>
              <a:t>ITCOLD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endParaRPr lang="fr-FR" sz="1400" dirty="0" smtClean="0">
              <a:solidFill>
                <a:schemeClr val="tx2"/>
              </a:solidFill>
            </a:endParaRPr>
          </a:p>
          <a:p>
            <a:pPr algn="just" defTabSz="900000">
              <a:spcBef>
                <a:spcPts val="1200"/>
              </a:spcBef>
            </a:pP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Dott. Ing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>
                <a:solidFill>
                  <a:schemeClr val="tx2"/>
                </a:solidFill>
              </a:rPr>
              <a:t>Giulia </a:t>
            </a:r>
            <a:r>
              <a:rPr lang="it-IT" sz="1400" b="1" dirty="0" smtClean="0">
                <a:solidFill>
                  <a:schemeClr val="tx2"/>
                </a:solidFill>
              </a:rPr>
              <a:t>Buffi</a:t>
            </a:r>
            <a:r>
              <a:rPr lang="it-IT" sz="1400" dirty="0" smtClean="0">
                <a:solidFill>
                  <a:schemeClr val="tx2"/>
                </a:solidFill>
              </a:rPr>
              <a:t>, </a:t>
            </a:r>
            <a:r>
              <a:rPr lang="it-IT" sz="1400" i="1" dirty="0">
                <a:solidFill>
                  <a:schemeClr val="tx2"/>
                </a:solidFill>
              </a:rPr>
              <a:t>Le attività dello </a:t>
            </a:r>
            <a:r>
              <a:rPr lang="it-IT" sz="1400" i="1" dirty="0" smtClean="0">
                <a:solidFill>
                  <a:schemeClr val="tx2"/>
                </a:solidFill>
              </a:rPr>
              <a:t>YEF</a:t>
            </a:r>
            <a:r>
              <a:rPr lang="it-IT" sz="1400" dirty="0" smtClean="0">
                <a:solidFill>
                  <a:schemeClr val="tx2"/>
                </a:solidFill>
              </a:rPr>
              <a:t>.</a:t>
            </a: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Università degli Studi di Perugia, DICA, e 	Coordinatore Nazionale YEF.</a:t>
            </a:r>
          </a:p>
          <a:p>
            <a:pPr algn="just" defTabSz="900000">
              <a:spcBef>
                <a:spcPts val="12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9.45</a:t>
            </a:r>
            <a:r>
              <a:rPr lang="it-IT" sz="1400" dirty="0">
                <a:solidFill>
                  <a:schemeClr val="tx2"/>
                </a:solidFill>
              </a:rPr>
              <a:t>	ENEL GREEN POWER</a:t>
            </a: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Ing.</a:t>
            </a:r>
            <a:r>
              <a:rPr lang="it-IT" sz="1400" b="1" dirty="0">
                <a:solidFill>
                  <a:schemeClr val="tx2"/>
                </a:solidFill>
              </a:rPr>
              <a:t> Luca Dal </a:t>
            </a:r>
            <a:r>
              <a:rPr lang="it-IT" sz="1400" b="1" dirty="0" smtClean="0">
                <a:solidFill>
                  <a:schemeClr val="tx2"/>
                </a:solidFill>
              </a:rPr>
              <a:t>Canto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i="1" dirty="0">
                <a:solidFill>
                  <a:schemeClr val="tx2"/>
                </a:solidFill>
              </a:rPr>
              <a:t>Dighe e impianti idroelettrici: il 	ruolo dell’ingegnere civile nella loro </a:t>
            </a:r>
            <a:r>
              <a:rPr lang="it-IT" sz="1400" i="1" dirty="0" smtClean="0">
                <a:solidFill>
                  <a:schemeClr val="tx2"/>
                </a:solidFill>
              </a:rPr>
              <a:t>gestione.</a:t>
            </a:r>
            <a:endParaRPr lang="it-IT" sz="1400" i="1" dirty="0">
              <a:solidFill>
                <a:schemeClr val="tx2"/>
              </a:solidFill>
            </a:endParaRPr>
          </a:p>
          <a:p>
            <a:pPr algn="just" defTabSz="900000">
              <a:spcBef>
                <a:spcPts val="12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10.05</a:t>
            </a:r>
            <a:r>
              <a:rPr lang="it-IT" sz="1400" dirty="0">
                <a:solidFill>
                  <a:schemeClr val="tx2"/>
                </a:solidFill>
              </a:rPr>
              <a:t>	ENEL GREEN POWER</a:t>
            </a: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Dott. </a:t>
            </a:r>
            <a:r>
              <a:rPr lang="it-IT" sz="1400" b="1" dirty="0" err="1">
                <a:solidFill>
                  <a:schemeClr val="tx2"/>
                </a:solidFill>
              </a:rPr>
              <a:t>Juri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 smtClean="0">
                <a:solidFill>
                  <a:schemeClr val="tx2"/>
                </a:solidFill>
              </a:rPr>
              <a:t>Riccardi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i="1" dirty="0" smtClean="0">
                <a:solidFill>
                  <a:schemeClr val="tx2"/>
                </a:solidFill>
              </a:rPr>
              <a:t>L’innovazione </a:t>
            </a:r>
            <a:r>
              <a:rPr lang="it-IT" sz="1400" i="1" dirty="0">
                <a:solidFill>
                  <a:schemeClr val="tx2"/>
                </a:solidFill>
              </a:rPr>
              <a:t>idroelettrica in </a:t>
            </a:r>
            <a:r>
              <a:rPr lang="it-IT" sz="1400" i="1" dirty="0" smtClean="0">
                <a:solidFill>
                  <a:schemeClr val="tx2"/>
                </a:solidFill>
              </a:rPr>
              <a:t>	Enel Green </a:t>
            </a:r>
            <a:r>
              <a:rPr lang="it-IT" sz="1400" i="1" dirty="0" err="1" smtClean="0">
                <a:solidFill>
                  <a:schemeClr val="tx2"/>
                </a:solidFill>
              </a:rPr>
              <a:t>Power</a:t>
            </a:r>
            <a:r>
              <a:rPr lang="it-IT" sz="1400" dirty="0" smtClean="0">
                <a:solidFill>
                  <a:schemeClr val="tx2"/>
                </a:solidFill>
              </a:rPr>
              <a:t>.</a:t>
            </a:r>
          </a:p>
          <a:p>
            <a:pPr algn="just" defTabSz="900000">
              <a:spcBef>
                <a:spcPts val="12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10.25</a:t>
            </a:r>
            <a:r>
              <a:rPr lang="it-IT" sz="1400" dirty="0">
                <a:solidFill>
                  <a:schemeClr val="tx2"/>
                </a:solidFill>
              </a:rPr>
              <a:t>	IDS GEORADAR</a:t>
            </a: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Ing. </a:t>
            </a:r>
            <a:r>
              <a:rPr lang="it-IT" sz="1400" b="1" dirty="0" smtClean="0">
                <a:solidFill>
                  <a:schemeClr val="tx2"/>
                </a:solidFill>
              </a:rPr>
              <a:t>Sergio Padovani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i="1" dirty="0" smtClean="0">
                <a:solidFill>
                  <a:schemeClr val="tx2"/>
                </a:solidFill>
              </a:rPr>
              <a:t>  </a:t>
            </a:r>
            <a:r>
              <a:rPr lang="it-IT" sz="1400" i="1" dirty="0" smtClean="0">
                <a:solidFill>
                  <a:schemeClr val="tx2"/>
                </a:solidFill>
              </a:rPr>
              <a:t>La tecnologia radar 	interferometrica da terra  specializzata 	per il monitoraggio delle dighe. </a:t>
            </a:r>
          </a:p>
          <a:p>
            <a:pPr defTabSz="900000"/>
            <a:endParaRPr lang="it-IT" sz="1400" i="1" dirty="0" smtClean="0">
              <a:solidFill>
                <a:schemeClr val="tx2"/>
              </a:solidFill>
            </a:endParaRPr>
          </a:p>
          <a:p>
            <a:pPr algn="just" defTabSz="900000">
              <a:spcBef>
                <a:spcPts val="12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10.45</a:t>
            </a:r>
            <a:r>
              <a:rPr lang="it-IT" sz="1400" dirty="0">
                <a:solidFill>
                  <a:schemeClr val="tx2"/>
                </a:solidFill>
              </a:rPr>
              <a:t>	COFFEE </a:t>
            </a:r>
            <a:r>
              <a:rPr lang="it-IT" sz="1400" dirty="0" smtClean="0">
                <a:solidFill>
                  <a:schemeClr val="tx2"/>
                </a:solidFill>
              </a:rPr>
              <a:t>BREAK</a:t>
            </a:r>
          </a:p>
          <a:p>
            <a:pPr algn="just" defTabSz="900000">
              <a:spcBef>
                <a:spcPts val="600"/>
              </a:spcBef>
            </a:pPr>
            <a:endParaRPr lang="it-IT" sz="1400" dirty="0" smtClean="0">
              <a:solidFill>
                <a:schemeClr val="tx2"/>
              </a:solidFill>
            </a:endParaRPr>
          </a:p>
          <a:p>
            <a:pPr algn="just" defTabSz="900000">
              <a:spcBef>
                <a:spcPts val="6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11.05</a:t>
            </a:r>
            <a:r>
              <a:rPr lang="it-IT" sz="1400" dirty="0">
                <a:solidFill>
                  <a:schemeClr val="tx2"/>
                </a:solidFill>
              </a:rPr>
              <a:t>	REGIONE TOSCANA</a:t>
            </a: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</a:t>
            </a:r>
            <a:r>
              <a:rPr lang="it-IT" sz="1400" dirty="0">
                <a:solidFill>
                  <a:schemeClr val="tx2"/>
                </a:solidFill>
              </a:rPr>
              <a:t>Ing. </a:t>
            </a:r>
            <a:r>
              <a:rPr lang="it-IT" sz="1400" b="1" dirty="0">
                <a:solidFill>
                  <a:schemeClr val="tx2"/>
                </a:solidFill>
              </a:rPr>
              <a:t>Anna </a:t>
            </a:r>
            <a:r>
              <a:rPr lang="it-IT" sz="1400" b="1" dirty="0" err="1" smtClean="0">
                <a:solidFill>
                  <a:schemeClr val="tx2"/>
                </a:solidFill>
              </a:rPr>
              <a:t>Valoriani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i="1" dirty="0" smtClean="0">
                <a:solidFill>
                  <a:schemeClr val="tx2"/>
                </a:solidFill>
              </a:rPr>
              <a:t>La </a:t>
            </a:r>
            <a:r>
              <a:rPr lang="it-IT" sz="1400" i="1" dirty="0">
                <a:solidFill>
                  <a:schemeClr val="tx2"/>
                </a:solidFill>
              </a:rPr>
              <a:t>diga di Levane per la </a:t>
            </a:r>
            <a:r>
              <a:rPr lang="it-IT" sz="1400" i="1" dirty="0" smtClean="0">
                <a:solidFill>
                  <a:schemeClr val="tx2"/>
                </a:solidFill>
              </a:rPr>
              <a:t>	mitigazione </a:t>
            </a:r>
            <a:r>
              <a:rPr lang="it-IT" sz="1400" i="1" dirty="0">
                <a:solidFill>
                  <a:schemeClr val="tx2"/>
                </a:solidFill>
              </a:rPr>
              <a:t>del rischio 	idraulico nel bacino del </a:t>
            </a:r>
            <a:r>
              <a:rPr lang="it-IT" sz="1400" i="1" dirty="0" smtClean="0">
                <a:solidFill>
                  <a:schemeClr val="tx2"/>
                </a:solidFill>
              </a:rPr>
              <a:t>	Fiume Arno.</a:t>
            </a:r>
          </a:p>
          <a:p>
            <a:pPr algn="just" defTabSz="900000"/>
            <a:endParaRPr lang="it-IT" sz="800" i="1" dirty="0">
              <a:solidFill>
                <a:schemeClr val="tx2"/>
              </a:solidFill>
            </a:endParaRPr>
          </a:p>
          <a:p>
            <a:pPr algn="just" defTabSz="900000">
              <a:spcBef>
                <a:spcPts val="6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11.25	MINISTERO DELLE INFRASTRUTTURE E DEI 	TRASPORTI</a:t>
            </a: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Ing. </a:t>
            </a:r>
            <a:r>
              <a:rPr lang="it-IT" sz="1400" b="1" dirty="0" smtClean="0">
                <a:solidFill>
                  <a:schemeClr val="tx2"/>
                </a:solidFill>
              </a:rPr>
              <a:t>Giovanni </a:t>
            </a:r>
            <a:r>
              <a:rPr lang="it-IT" sz="1400" b="1" dirty="0">
                <a:solidFill>
                  <a:schemeClr val="tx2"/>
                </a:solidFill>
              </a:rPr>
              <a:t>Marmo</a:t>
            </a:r>
            <a:r>
              <a:rPr lang="it-IT" sz="1400" dirty="0">
                <a:solidFill>
                  <a:schemeClr val="tx2"/>
                </a:solidFill>
              </a:rPr>
              <a:t>,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i="1" dirty="0" smtClean="0">
                <a:solidFill>
                  <a:schemeClr val="tx2"/>
                </a:solidFill>
              </a:rPr>
              <a:t>Il ruolo dell’Autorità 	Nazionale nel controllo della sicurezza 	degli sbarramenti: </a:t>
            </a:r>
            <a:r>
              <a:rPr lang="it-IT" sz="1400" i="1" dirty="0">
                <a:solidFill>
                  <a:schemeClr val="tx2"/>
                </a:solidFill>
              </a:rPr>
              <a:t>la Direzione Generale </a:t>
            </a:r>
            <a:r>
              <a:rPr lang="it-IT" sz="1400" i="1" dirty="0" smtClean="0">
                <a:solidFill>
                  <a:schemeClr val="tx2"/>
                </a:solidFill>
              </a:rPr>
              <a:t>Dighe.</a:t>
            </a:r>
            <a:endParaRPr lang="it-IT" sz="1400" i="1" dirty="0">
              <a:solidFill>
                <a:schemeClr val="tx2"/>
              </a:solidFill>
            </a:endParaRPr>
          </a:p>
          <a:p>
            <a:pPr algn="just" defTabSz="900000"/>
            <a:endParaRPr lang="it-IT" sz="800" b="1" dirty="0">
              <a:solidFill>
                <a:schemeClr val="tx2"/>
              </a:solidFill>
            </a:endParaRP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11.45</a:t>
            </a: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L’UNIVERSITÀ</a:t>
            </a:r>
            <a:r>
              <a:rPr lang="it-IT" sz="1400" dirty="0">
                <a:solidFill>
                  <a:schemeClr val="tx2"/>
                </a:solidFill>
              </a:rPr>
              <a:t> </a:t>
            </a:r>
            <a:r>
              <a:rPr lang="it-IT" sz="1400" dirty="0" smtClean="0">
                <a:solidFill>
                  <a:schemeClr val="tx2"/>
                </a:solidFill>
              </a:rPr>
              <a:t>DI PISA:  ALCUNE RICERCHE</a:t>
            </a:r>
            <a:endParaRPr lang="it-IT" sz="1400" i="1" dirty="0">
              <a:solidFill>
                <a:schemeClr val="tx2"/>
              </a:solidFill>
            </a:endParaRP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Prof. Ing. </a:t>
            </a:r>
            <a:r>
              <a:rPr lang="it-IT" sz="1400" b="1" dirty="0" smtClean="0">
                <a:solidFill>
                  <a:schemeClr val="tx2"/>
                </a:solidFill>
              </a:rPr>
              <a:t>Diego Lo Presti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dirty="0" smtClean="0">
                <a:solidFill>
                  <a:schemeClr val="tx2"/>
                </a:solidFill>
              </a:rPr>
              <a:t>Dott. Ing. </a:t>
            </a:r>
            <a:r>
              <a:rPr lang="it-IT" sz="1400" b="1" dirty="0" smtClean="0">
                <a:solidFill>
                  <a:schemeClr val="tx2"/>
                </a:solidFill>
              </a:rPr>
              <a:t>Stefano </a:t>
            </a:r>
            <a:r>
              <a:rPr lang="it-IT" sz="1400" b="1" dirty="0" err="1" smtClean="0">
                <a:solidFill>
                  <a:schemeClr val="tx2"/>
                </a:solidFill>
              </a:rPr>
              <a:t>Stacul</a:t>
            </a:r>
            <a:r>
              <a:rPr lang="it-IT" sz="1400" dirty="0" smtClean="0">
                <a:solidFill>
                  <a:schemeClr val="tx2"/>
                </a:solidFill>
              </a:rPr>
              <a:t>, </a:t>
            </a: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err="1">
                <a:solidFill>
                  <a:schemeClr val="tx2"/>
                </a:solidFill>
              </a:rPr>
              <a:t>Ph.D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>
                <a:solidFill>
                  <a:schemeClr val="tx2"/>
                </a:solidFill>
              </a:rPr>
              <a:t>Erika </a:t>
            </a:r>
            <a:r>
              <a:rPr lang="it-IT" sz="1400" b="1" dirty="0" err="1" smtClean="0">
                <a:solidFill>
                  <a:schemeClr val="tx2"/>
                </a:solidFill>
              </a:rPr>
              <a:t>Bant</a:t>
            </a:r>
            <a:r>
              <a:rPr lang="it-IT" sz="1400" dirty="0" err="1" smtClean="0">
                <a:solidFill>
                  <a:schemeClr val="tx2"/>
                </a:solidFill>
              </a:rPr>
              <a:t>i</a:t>
            </a:r>
            <a:r>
              <a:rPr lang="it-IT" sz="1400" dirty="0" smtClean="0">
                <a:solidFill>
                  <a:schemeClr val="tx2"/>
                </a:solidFill>
              </a:rPr>
              <a:t>, </a:t>
            </a:r>
            <a:r>
              <a:rPr lang="it-IT" sz="1400" i="1" dirty="0" smtClean="0">
                <a:solidFill>
                  <a:schemeClr val="tx2"/>
                </a:solidFill>
              </a:rPr>
              <a:t>Simulazione numerica della 	risposta </a:t>
            </a:r>
            <a:r>
              <a:rPr lang="it-IT" sz="1400" i="1" dirty="0">
                <a:solidFill>
                  <a:schemeClr val="tx2"/>
                </a:solidFill>
              </a:rPr>
              <a:t>sismica di dighe </a:t>
            </a:r>
            <a:r>
              <a:rPr lang="it-IT" sz="1400" i="1" dirty="0" smtClean="0">
                <a:solidFill>
                  <a:schemeClr val="tx2"/>
                </a:solidFill>
              </a:rPr>
              <a:t>	in terra</a:t>
            </a:r>
            <a:r>
              <a:rPr lang="it-IT" sz="1400" dirty="0" smtClean="0">
                <a:solidFill>
                  <a:schemeClr val="tx2"/>
                </a:solidFill>
              </a:rPr>
              <a:t>.</a:t>
            </a:r>
            <a:endParaRPr lang="it-IT" sz="1400" dirty="0">
              <a:solidFill>
                <a:schemeClr val="tx2"/>
              </a:solidFill>
            </a:endParaRP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Università </a:t>
            </a:r>
            <a:r>
              <a:rPr lang="it-IT" sz="1400" dirty="0">
                <a:solidFill>
                  <a:schemeClr val="tx2"/>
                </a:solidFill>
              </a:rPr>
              <a:t>di Pisa, </a:t>
            </a:r>
            <a:r>
              <a:rPr lang="it-IT" sz="1400" dirty="0" smtClean="0">
                <a:solidFill>
                  <a:schemeClr val="tx2"/>
                </a:solidFill>
              </a:rPr>
              <a:t>DICI</a:t>
            </a:r>
          </a:p>
          <a:p>
            <a:pPr algn="just" defTabSz="900000">
              <a:spcBef>
                <a:spcPts val="300"/>
              </a:spcBef>
            </a:pPr>
            <a:r>
              <a:rPr lang="it-IT" sz="1400" b="1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Dott.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dirty="0" smtClean="0">
                <a:solidFill>
                  <a:schemeClr val="tx2"/>
                </a:solidFill>
              </a:rPr>
              <a:t>Ing. </a:t>
            </a:r>
            <a:r>
              <a:rPr lang="it-IT" sz="1400" b="1" dirty="0" smtClean="0">
                <a:solidFill>
                  <a:schemeClr val="tx2"/>
                </a:solidFill>
              </a:rPr>
              <a:t>Nunziante </a:t>
            </a:r>
            <a:r>
              <a:rPr lang="it-IT" sz="1400" b="1" dirty="0" err="1" smtClean="0">
                <a:solidFill>
                  <a:schemeClr val="tx2"/>
                </a:solidFill>
              </a:rPr>
              <a:t>Squeglia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dirty="0" smtClean="0">
                <a:solidFill>
                  <a:schemeClr val="tx2"/>
                </a:solidFill>
              </a:rPr>
              <a:t>Prof. Ing. </a:t>
            </a:r>
            <a:r>
              <a:rPr lang="it-IT" sz="1400" b="1" dirty="0" smtClean="0">
                <a:solidFill>
                  <a:schemeClr val="tx2"/>
                </a:solidFill>
              </a:rPr>
              <a:t>Diego Lo 	Presti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Ph.D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>
                <a:solidFill>
                  <a:schemeClr val="tx2"/>
                </a:solidFill>
              </a:rPr>
              <a:t>Barbara Cosanti </a:t>
            </a:r>
            <a:r>
              <a:rPr lang="it-IT" sz="1400" i="1" dirty="0" smtClean="0">
                <a:solidFill>
                  <a:schemeClr val="tx2"/>
                </a:solidFill>
              </a:rPr>
              <a:t>Uso </a:t>
            </a:r>
            <a:r>
              <a:rPr lang="it-IT" sz="1400" i="1" dirty="0">
                <a:solidFill>
                  <a:schemeClr val="tx2"/>
                </a:solidFill>
              </a:rPr>
              <a:t>della prova 	</a:t>
            </a:r>
            <a:r>
              <a:rPr lang="it-IT" sz="1400" i="1" dirty="0" err="1">
                <a:solidFill>
                  <a:schemeClr val="tx2"/>
                </a:solidFill>
              </a:rPr>
              <a:t>penetrometrica</a:t>
            </a:r>
            <a:r>
              <a:rPr lang="it-IT" sz="1400" i="1" dirty="0">
                <a:solidFill>
                  <a:schemeClr val="tx2"/>
                </a:solidFill>
              </a:rPr>
              <a:t> per la valutazione del grado di 	compattazione dei terreni a grana </a:t>
            </a:r>
            <a:r>
              <a:rPr lang="it-IT" sz="1400" i="1" dirty="0" smtClean="0">
                <a:solidFill>
                  <a:schemeClr val="tx2"/>
                </a:solidFill>
              </a:rPr>
              <a:t>fine</a:t>
            </a:r>
            <a:r>
              <a:rPr lang="it-IT" sz="1400" dirty="0" smtClean="0">
                <a:solidFill>
                  <a:schemeClr val="tx2"/>
                </a:solidFill>
              </a:rPr>
              <a:t>.</a:t>
            </a:r>
          </a:p>
          <a:p>
            <a:pPr algn="just" defTabSz="900000"/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Università di Pisa, DICI 	</a:t>
            </a:r>
          </a:p>
          <a:p>
            <a:pPr algn="just" defTabSz="900000">
              <a:spcBef>
                <a:spcPts val="300"/>
              </a:spcBef>
            </a:pP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Prof. Ing. </a:t>
            </a:r>
            <a:r>
              <a:rPr lang="it-IT" sz="1400" b="1" dirty="0">
                <a:solidFill>
                  <a:schemeClr val="tx2"/>
                </a:solidFill>
              </a:rPr>
              <a:t>Stefano </a:t>
            </a:r>
            <a:r>
              <a:rPr lang="it-IT" sz="1400" b="1" dirty="0" smtClean="0">
                <a:solidFill>
                  <a:schemeClr val="tx2"/>
                </a:solidFill>
              </a:rPr>
              <a:t>Pagliara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i="1" dirty="0" smtClean="0">
                <a:solidFill>
                  <a:schemeClr val="tx2"/>
                </a:solidFill>
              </a:rPr>
              <a:t>Studi nell’ambito delle 	costruzioni idrauliche.</a:t>
            </a: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Università </a:t>
            </a:r>
            <a:r>
              <a:rPr lang="it-IT" sz="1400" dirty="0">
                <a:solidFill>
                  <a:schemeClr val="tx2"/>
                </a:solidFill>
              </a:rPr>
              <a:t>di Pisa, </a:t>
            </a:r>
            <a:r>
              <a:rPr lang="it-IT" sz="1400" dirty="0" err="1">
                <a:solidFill>
                  <a:schemeClr val="tx2"/>
                </a:solidFill>
              </a:rPr>
              <a:t>DESTeC</a:t>
            </a:r>
            <a:endParaRPr lang="it-IT" sz="1400" dirty="0">
              <a:solidFill>
                <a:schemeClr val="tx2"/>
              </a:solidFill>
            </a:endParaRPr>
          </a:p>
          <a:p>
            <a:pPr algn="just" defTabSz="900000">
              <a:spcBef>
                <a:spcPts val="300"/>
              </a:spcBef>
            </a:pPr>
            <a:r>
              <a:rPr lang="it-IT" sz="1400" dirty="0">
                <a:solidFill>
                  <a:srgbClr val="FF0000"/>
                </a:solidFill>
              </a:rPr>
              <a:t>	</a:t>
            </a:r>
            <a:r>
              <a:rPr lang="it-IT" sz="1400" dirty="0">
                <a:solidFill>
                  <a:schemeClr val="tx2"/>
                </a:solidFill>
              </a:rPr>
              <a:t>Dott. Ing</a:t>
            </a:r>
            <a:r>
              <a:rPr lang="it-IT" sz="1400" dirty="0" smtClean="0">
                <a:solidFill>
                  <a:schemeClr val="tx2"/>
                </a:solidFill>
              </a:rPr>
              <a:t>. </a:t>
            </a:r>
            <a:r>
              <a:rPr lang="it-IT" sz="1400" b="1" dirty="0" smtClean="0">
                <a:solidFill>
                  <a:schemeClr val="tx2"/>
                </a:solidFill>
              </a:rPr>
              <a:t>Anna De Falco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dirty="0" smtClean="0">
                <a:solidFill>
                  <a:schemeClr val="tx2"/>
                </a:solidFill>
              </a:rPr>
              <a:t>Dott. Ing</a:t>
            </a:r>
            <a:r>
              <a:rPr lang="it-IT" sz="1400" dirty="0">
                <a:solidFill>
                  <a:schemeClr val="tx2"/>
                </a:solidFill>
              </a:rPr>
              <a:t>. </a:t>
            </a:r>
            <a:r>
              <a:rPr lang="it-IT" sz="1400" b="1" dirty="0">
                <a:solidFill>
                  <a:schemeClr val="tx2"/>
                </a:solidFill>
              </a:rPr>
              <a:t>Giacomo </a:t>
            </a:r>
            <a:r>
              <a:rPr lang="it-IT" sz="1400" b="1" dirty="0" smtClean="0">
                <a:solidFill>
                  <a:schemeClr val="tx2"/>
                </a:solidFill>
              </a:rPr>
              <a:t>	</a:t>
            </a:r>
            <a:r>
              <a:rPr lang="it-IT" sz="1400" b="1" dirty="0" err="1" smtClean="0">
                <a:solidFill>
                  <a:schemeClr val="tx2"/>
                </a:solidFill>
              </a:rPr>
              <a:t>Sevieri</a:t>
            </a:r>
            <a:r>
              <a:rPr lang="it-IT" sz="1400" dirty="0" smtClean="0">
                <a:solidFill>
                  <a:schemeClr val="tx2"/>
                </a:solidFill>
              </a:rPr>
              <a:t>,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i="1" dirty="0">
                <a:solidFill>
                  <a:schemeClr val="tx2"/>
                </a:solidFill>
              </a:rPr>
              <a:t>Studi per </a:t>
            </a:r>
            <a:r>
              <a:rPr lang="it-IT" sz="1400" i="1" dirty="0" smtClean="0">
                <a:solidFill>
                  <a:schemeClr val="tx2"/>
                </a:solidFill>
              </a:rPr>
              <a:t>la </a:t>
            </a:r>
            <a:r>
              <a:rPr lang="it-IT" sz="1400" i="1" dirty="0">
                <a:solidFill>
                  <a:schemeClr val="tx2"/>
                </a:solidFill>
              </a:rPr>
              <a:t>rivalutazione sismica di </a:t>
            </a:r>
            <a:r>
              <a:rPr lang="it-IT" sz="1400" i="1" dirty="0" smtClean="0">
                <a:solidFill>
                  <a:schemeClr val="tx2"/>
                </a:solidFill>
              </a:rPr>
              <a:t>	dighe </a:t>
            </a:r>
            <a:r>
              <a:rPr lang="it-IT" sz="1400" i="1" dirty="0">
                <a:solidFill>
                  <a:schemeClr val="tx2"/>
                </a:solidFill>
              </a:rPr>
              <a:t>a gravità </a:t>
            </a:r>
            <a:r>
              <a:rPr lang="it-IT" sz="1400" i="1" dirty="0" smtClean="0">
                <a:solidFill>
                  <a:schemeClr val="tx2"/>
                </a:solidFill>
              </a:rPr>
              <a:t>esistenti.</a:t>
            </a:r>
            <a:endParaRPr lang="it-IT" sz="1400" i="1" dirty="0">
              <a:solidFill>
                <a:schemeClr val="tx2"/>
              </a:solidFill>
            </a:endParaRPr>
          </a:p>
          <a:p>
            <a:pPr algn="just" defTabSz="900000"/>
            <a:r>
              <a:rPr lang="it-IT" sz="1400" dirty="0" smtClean="0">
                <a:solidFill>
                  <a:srgbClr val="FF0000"/>
                </a:solidFill>
              </a:rPr>
              <a:t>	</a:t>
            </a:r>
            <a:r>
              <a:rPr lang="it-IT" sz="1400" dirty="0">
                <a:solidFill>
                  <a:schemeClr val="tx2"/>
                </a:solidFill>
              </a:rPr>
              <a:t>Università di Pisa, </a:t>
            </a:r>
            <a:r>
              <a:rPr lang="it-IT" sz="1400" dirty="0" err="1" smtClean="0">
                <a:solidFill>
                  <a:schemeClr val="tx2"/>
                </a:solidFill>
              </a:rPr>
              <a:t>DESTeC</a:t>
            </a:r>
            <a:endParaRPr lang="it-IT" sz="1400" dirty="0" smtClean="0">
              <a:solidFill>
                <a:schemeClr val="tx2"/>
              </a:solidFill>
            </a:endParaRPr>
          </a:p>
          <a:p>
            <a:pPr algn="just" defTabSz="900000">
              <a:spcBef>
                <a:spcPts val="300"/>
              </a:spcBef>
            </a:pPr>
            <a:r>
              <a:rPr lang="it-IT" sz="1400" dirty="0" smtClean="0">
                <a:solidFill>
                  <a:schemeClr val="tx2"/>
                </a:solidFill>
              </a:rPr>
              <a:t>	Prof. Ing. </a:t>
            </a:r>
            <a:r>
              <a:rPr lang="it-IT" sz="1400" b="1" dirty="0" smtClean="0">
                <a:solidFill>
                  <a:schemeClr val="tx2"/>
                </a:solidFill>
              </a:rPr>
              <a:t>Umberto Desideri</a:t>
            </a:r>
            <a:r>
              <a:rPr lang="it-IT" sz="1400" dirty="0" smtClean="0">
                <a:solidFill>
                  <a:schemeClr val="tx2"/>
                </a:solidFill>
              </a:rPr>
              <a:t>, Dott. Ing. </a:t>
            </a:r>
            <a:r>
              <a:rPr lang="it-IT" sz="1400" b="1" dirty="0" smtClean="0">
                <a:solidFill>
                  <a:schemeClr val="tx2"/>
                </a:solidFill>
              </a:rPr>
              <a:t>Lorenzo 	Ferrari</a:t>
            </a:r>
            <a:r>
              <a:rPr lang="it-IT" sz="1400" dirty="0">
                <a:solidFill>
                  <a:schemeClr val="tx2"/>
                </a:solidFill>
              </a:rPr>
              <a:t>, </a:t>
            </a:r>
            <a:r>
              <a:rPr lang="it-IT" sz="1400" i="1" dirty="0">
                <a:solidFill>
                  <a:schemeClr val="tx2"/>
                </a:solidFill>
              </a:rPr>
              <a:t>Modellazione ed ottimizzazione di sistemi </a:t>
            </a:r>
            <a:r>
              <a:rPr lang="it-IT" sz="1400" i="1" dirty="0" smtClean="0">
                <a:solidFill>
                  <a:schemeClr val="tx2"/>
                </a:solidFill>
              </a:rPr>
              <a:t>	idroelettrici complessi.</a:t>
            </a: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	Università </a:t>
            </a:r>
            <a:r>
              <a:rPr lang="it-IT" sz="1400" dirty="0">
                <a:solidFill>
                  <a:schemeClr val="tx2"/>
                </a:solidFill>
              </a:rPr>
              <a:t>di Pisa, </a:t>
            </a:r>
            <a:r>
              <a:rPr lang="it-IT" sz="1400" dirty="0" err="1">
                <a:solidFill>
                  <a:schemeClr val="tx2"/>
                </a:solidFill>
              </a:rPr>
              <a:t>DESTeC</a:t>
            </a:r>
            <a:endParaRPr lang="it-IT" sz="1400" dirty="0" smtClean="0">
              <a:solidFill>
                <a:schemeClr val="tx2"/>
              </a:solidFill>
            </a:endParaRPr>
          </a:p>
          <a:p>
            <a:pPr algn="just" defTabSz="900000">
              <a:spcBef>
                <a:spcPts val="500"/>
              </a:spcBef>
            </a:pPr>
            <a:r>
              <a:rPr lang="it-IT" sz="400" dirty="0" smtClean="0">
                <a:solidFill>
                  <a:srgbClr val="FF0000"/>
                </a:solidFill>
              </a:rPr>
              <a:t>	</a:t>
            </a:r>
            <a:endParaRPr lang="it-IT" sz="1600" dirty="0" smtClean="0">
              <a:solidFill>
                <a:srgbClr val="FF0000"/>
              </a:solidFill>
            </a:endParaRPr>
          </a:p>
          <a:p>
            <a:pPr algn="just" defTabSz="900000"/>
            <a:r>
              <a:rPr lang="it-IT" sz="1400" dirty="0" smtClean="0">
                <a:solidFill>
                  <a:schemeClr val="tx2"/>
                </a:solidFill>
              </a:rPr>
              <a:t>13.15</a:t>
            </a:r>
            <a:r>
              <a:rPr lang="it-IT" sz="1400" dirty="0">
                <a:solidFill>
                  <a:schemeClr val="tx2"/>
                </a:solidFill>
              </a:rPr>
              <a:t>	</a:t>
            </a:r>
            <a:r>
              <a:rPr lang="it-IT" sz="1400" dirty="0" smtClean="0">
                <a:solidFill>
                  <a:schemeClr val="tx2"/>
                </a:solidFill>
              </a:rPr>
              <a:t>SPAZIO DOMANDE e CHIUSURA DEI LAVORI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719" y="12523458"/>
            <a:ext cx="1105200" cy="109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0607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Immagine 2" descr="Descrizione: Regione Toscana">
            <a:hlinkClick r:id="rId4" tooltip="&quot;Vai a Regione Toscana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1333" y="12474781"/>
            <a:ext cx="2865082" cy="110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361" y="13903416"/>
            <a:ext cx="1584176" cy="98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60301" y="10496128"/>
            <a:ext cx="104473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chemeClr val="accent1"/>
                </a:solidFill>
              </a:rPr>
              <a:t>__________________________________________________________________________________________________________________</a:t>
            </a:r>
          </a:p>
          <a:p>
            <a:r>
              <a:rPr lang="it-IT" sz="1400" b="1" dirty="0" smtClean="0">
                <a:solidFill>
                  <a:srgbClr val="FF0000"/>
                </a:solidFill>
              </a:rPr>
              <a:t>Iscrizione gratuita.</a:t>
            </a:r>
          </a:p>
          <a:p>
            <a:r>
              <a:rPr lang="it-IT" sz="1400" b="1" dirty="0" smtClean="0">
                <a:solidFill>
                  <a:srgbClr val="FF0000"/>
                </a:solidFill>
              </a:rPr>
              <a:t>Per informazioni:</a:t>
            </a:r>
            <a:endParaRPr lang="it-IT" sz="1400" dirty="0">
              <a:solidFill>
                <a:srgbClr val="FF0000"/>
              </a:solidFill>
            </a:endParaRPr>
          </a:p>
          <a:p>
            <a:r>
              <a:rPr lang="it-IT" sz="1200" u="sng" dirty="0" smtClean="0">
                <a:hlinkClick r:id="rId7"/>
              </a:rPr>
              <a:t>a.defalco@ing.unipi.it</a:t>
            </a:r>
          </a:p>
          <a:p>
            <a:r>
              <a:rPr lang="it-IT" sz="1200" u="sng" dirty="0" smtClean="0">
                <a:hlinkClick r:id="rId7"/>
              </a:rPr>
              <a:t>giacomo.sevieri@unifi.it</a:t>
            </a:r>
          </a:p>
          <a:p>
            <a:r>
              <a:rPr lang="it-IT" sz="1200" u="sng" dirty="0">
                <a:hlinkClick r:id="rId7"/>
              </a:rPr>
              <a:t>itcold@iol.it</a:t>
            </a:r>
          </a:p>
        </p:txBody>
      </p:sp>
      <p:pic>
        <p:nvPicPr>
          <p:cNvPr id="16" name="Picture 4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9927" y="12440344"/>
            <a:ext cx="1222222" cy="1236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6383" y="12582882"/>
            <a:ext cx="1302760" cy="103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7697" y="13922237"/>
            <a:ext cx="1757914" cy="98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0064" y="13952512"/>
            <a:ext cx="1447790" cy="92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6095" y="13567988"/>
            <a:ext cx="1226197" cy="13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7273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374</Words>
  <Application>Microsoft Office PowerPoint</Application>
  <PresentationFormat>Personalizzato</PresentationFormat>
  <Paragraphs>76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Autore</dc:creator>
  <cp:lastModifiedBy>Stefy</cp:lastModifiedBy>
  <cp:revision>271</cp:revision>
  <cp:lastPrinted>2017-05-16T15:17:49Z</cp:lastPrinted>
  <dcterms:created xsi:type="dcterms:W3CDTF">2017-03-10T18:39:54Z</dcterms:created>
  <dcterms:modified xsi:type="dcterms:W3CDTF">2019-02-01T10:24:29Z</dcterms:modified>
</cp:coreProperties>
</file>