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010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24" autoAdjust="0"/>
    <p:restoredTop sz="94660"/>
  </p:normalViewPr>
  <p:slideViewPr>
    <p:cSldViewPr snapToGrid="0">
      <p:cViewPr varScale="1">
        <p:scale>
          <a:sx n="75" d="100"/>
          <a:sy n="75" d="100"/>
        </p:scale>
        <p:origin x="340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10D7AC96-FDAC-44EE-AC2B-8678658FAC7C}" type="datetimeFigureOut">
              <a:rPr lang="en-GB" smtClean="0"/>
              <a:t>15/01/2019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E31647-4D77-45C1-8424-597AA3275228}" type="slidenum">
              <a:rPr lang="en-GB" smtClean="0"/>
              <a:t>‹N›</a:t>
            </a:fld>
            <a:endParaRPr lang="en-GB"/>
          </a:p>
        </p:txBody>
      </p:sp>
    </p:spTree>
    <p:extLst>
      <p:ext uri="{BB962C8B-B14F-4D97-AF65-F5344CB8AC3E}">
        <p14:creationId xmlns:p14="http://schemas.microsoft.com/office/powerpoint/2010/main" val="248994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0D7AC96-FDAC-44EE-AC2B-8678658FAC7C}" type="datetimeFigureOut">
              <a:rPr lang="en-GB" smtClean="0"/>
              <a:t>15/01/2019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E31647-4D77-45C1-8424-597AA3275228}" type="slidenum">
              <a:rPr lang="en-GB" smtClean="0"/>
              <a:t>‹N›</a:t>
            </a:fld>
            <a:endParaRPr lang="en-GB"/>
          </a:p>
        </p:txBody>
      </p:sp>
    </p:spTree>
    <p:extLst>
      <p:ext uri="{BB962C8B-B14F-4D97-AF65-F5344CB8AC3E}">
        <p14:creationId xmlns:p14="http://schemas.microsoft.com/office/powerpoint/2010/main" val="1391551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0D7AC96-FDAC-44EE-AC2B-8678658FAC7C}" type="datetimeFigureOut">
              <a:rPr lang="en-GB" smtClean="0"/>
              <a:t>15/01/2019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E31647-4D77-45C1-8424-597AA3275228}" type="slidenum">
              <a:rPr lang="en-GB" smtClean="0"/>
              <a:t>‹N›</a:t>
            </a:fld>
            <a:endParaRPr lang="en-GB"/>
          </a:p>
        </p:txBody>
      </p:sp>
    </p:spTree>
    <p:extLst>
      <p:ext uri="{BB962C8B-B14F-4D97-AF65-F5344CB8AC3E}">
        <p14:creationId xmlns:p14="http://schemas.microsoft.com/office/powerpoint/2010/main" val="2791525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0D7AC96-FDAC-44EE-AC2B-8678658FAC7C}" type="datetimeFigureOut">
              <a:rPr lang="en-GB" smtClean="0"/>
              <a:t>15/01/2019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E31647-4D77-45C1-8424-597AA3275228}" type="slidenum">
              <a:rPr lang="en-GB" smtClean="0"/>
              <a:t>‹N›</a:t>
            </a:fld>
            <a:endParaRPr lang="en-GB"/>
          </a:p>
        </p:txBody>
      </p:sp>
    </p:spTree>
    <p:extLst>
      <p:ext uri="{BB962C8B-B14F-4D97-AF65-F5344CB8AC3E}">
        <p14:creationId xmlns:p14="http://schemas.microsoft.com/office/powerpoint/2010/main" val="2924379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10D7AC96-FDAC-44EE-AC2B-8678658FAC7C}" type="datetimeFigureOut">
              <a:rPr lang="en-GB" smtClean="0"/>
              <a:t>15/01/2019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E31647-4D77-45C1-8424-597AA3275228}" type="slidenum">
              <a:rPr lang="en-GB" smtClean="0"/>
              <a:t>‹N›</a:t>
            </a:fld>
            <a:endParaRPr lang="en-GB"/>
          </a:p>
        </p:txBody>
      </p:sp>
    </p:spTree>
    <p:extLst>
      <p:ext uri="{BB962C8B-B14F-4D97-AF65-F5344CB8AC3E}">
        <p14:creationId xmlns:p14="http://schemas.microsoft.com/office/powerpoint/2010/main" val="3514465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10D7AC96-FDAC-44EE-AC2B-8678658FAC7C}" type="datetimeFigureOut">
              <a:rPr lang="en-GB" smtClean="0"/>
              <a:t>15/01/2019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E31647-4D77-45C1-8424-597AA3275228}" type="slidenum">
              <a:rPr lang="en-GB" smtClean="0"/>
              <a:t>‹N›</a:t>
            </a:fld>
            <a:endParaRPr lang="en-GB"/>
          </a:p>
        </p:txBody>
      </p:sp>
    </p:spTree>
    <p:extLst>
      <p:ext uri="{BB962C8B-B14F-4D97-AF65-F5344CB8AC3E}">
        <p14:creationId xmlns:p14="http://schemas.microsoft.com/office/powerpoint/2010/main" val="135706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it-IT"/>
              <a:t>Modifica gli stili del testo dello schema</a:t>
            </a:r>
          </a:p>
        </p:txBody>
      </p:sp>
      <p:sp>
        <p:nvSpPr>
          <p:cNvPr id="4" name="Content Placeholder 3"/>
          <p:cNvSpPr>
            <a:spLocks noGrp="1"/>
          </p:cNvSpPr>
          <p:nvPr>
            <p:ph sz="half" idx="2"/>
          </p:nvPr>
        </p:nvSpPr>
        <p:spPr>
          <a:xfrm>
            <a:off x="520713" y="3905482"/>
            <a:ext cx="3198096" cy="574437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it-IT"/>
              <a:t>Modifica gli stili del testo dello schema</a:t>
            </a:r>
          </a:p>
        </p:txBody>
      </p:sp>
      <p:sp>
        <p:nvSpPr>
          <p:cNvPr id="6" name="Content Placeholder 5"/>
          <p:cNvSpPr>
            <a:spLocks noGrp="1"/>
          </p:cNvSpPr>
          <p:nvPr>
            <p:ph sz="quarter" idx="4"/>
          </p:nvPr>
        </p:nvSpPr>
        <p:spPr>
          <a:xfrm>
            <a:off x="3827086" y="3905482"/>
            <a:ext cx="3213847" cy="574437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10D7AC96-FDAC-44EE-AC2B-8678658FAC7C}" type="datetimeFigureOut">
              <a:rPr lang="en-GB" smtClean="0"/>
              <a:t>15/01/2019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4E31647-4D77-45C1-8424-597AA3275228}" type="slidenum">
              <a:rPr lang="en-GB" smtClean="0"/>
              <a:t>‹N›</a:t>
            </a:fld>
            <a:endParaRPr lang="en-GB"/>
          </a:p>
        </p:txBody>
      </p:sp>
    </p:spTree>
    <p:extLst>
      <p:ext uri="{BB962C8B-B14F-4D97-AF65-F5344CB8AC3E}">
        <p14:creationId xmlns:p14="http://schemas.microsoft.com/office/powerpoint/2010/main" val="3396478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10D7AC96-FDAC-44EE-AC2B-8678658FAC7C}" type="datetimeFigureOut">
              <a:rPr lang="en-GB" smtClean="0"/>
              <a:t>15/01/2019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4E31647-4D77-45C1-8424-597AA3275228}" type="slidenum">
              <a:rPr lang="en-GB" smtClean="0"/>
              <a:t>‹N›</a:t>
            </a:fld>
            <a:endParaRPr lang="en-GB"/>
          </a:p>
        </p:txBody>
      </p:sp>
    </p:spTree>
    <p:extLst>
      <p:ext uri="{BB962C8B-B14F-4D97-AF65-F5344CB8AC3E}">
        <p14:creationId xmlns:p14="http://schemas.microsoft.com/office/powerpoint/2010/main" val="3936253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D7AC96-FDAC-44EE-AC2B-8678658FAC7C}" type="datetimeFigureOut">
              <a:rPr lang="en-GB" smtClean="0"/>
              <a:t>15/01/2019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4E31647-4D77-45C1-8424-597AA3275228}" type="slidenum">
              <a:rPr lang="en-GB" smtClean="0"/>
              <a:t>‹N›</a:t>
            </a:fld>
            <a:endParaRPr lang="en-GB"/>
          </a:p>
        </p:txBody>
      </p:sp>
    </p:spTree>
    <p:extLst>
      <p:ext uri="{BB962C8B-B14F-4D97-AF65-F5344CB8AC3E}">
        <p14:creationId xmlns:p14="http://schemas.microsoft.com/office/powerpoint/2010/main" val="707561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it-IT"/>
              <a:t>Fare clic per modificare lo stile del titolo dello schema</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10D7AC96-FDAC-44EE-AC2B-8678658FAC7C}" type="datetimeFigureOut">
              <a:rPr lang="en-GB" smtClean="0"/>
              <a:t>15/01/2019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E31647-4D77-45C1-8424-597AA3275228}" type="slidenum">
              <a:rPr lang="en-GB" smtClean="0"/>
              <a:t>‹N›</a:t>
            </a:fld>
            <a:endParaRPr lang="en-GB"/>
          </a:p>
        </p:txBody>
      </p:sp>
    </p:spTree>
    <p:extLst>
      <p:ext uri="{BB962C8B-B14F-4D97-AF65-F5344CB8AC3E}">
        <p14:creationId xmlns:p14="http://schemas.microsoft.com/office/powerpoint/2010/main" val="2100280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it-IT"/>
              <a:t>Fare clic sull'icona per inserire un'immagine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10D7AC96-FDAC-44EE-AC2B-8678658FAC7C}" type="datetimeFigureOut">
              <a:rPr lang="en-GB" smtClean="0"/>
              <a:t>15/01/2019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E31647-4D77-45C1-8424-597AA3275228}" type="slidenum">
              <a:rPr lang="en-GB" smtClean="0"/>
              <a:t>‹N›</a:t>
            </a:fld>
            <a:endParaRPr lang="en-GB"/>
          </a:p>
        </p:txBody>
      </p:sp>
    </p:spTree>
    <p:extLst>
      <p:ext uri="{BB962C8B-B14F-4D97-AF65-F5344CB8AC3E}">
        <p14:creationId xmlns:p14="http://schemas.microsoft.com/office/powerpoint/2010/main" val="434602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10D7AC96-FDAC-44EE-AC2B-8678658FAC7C}" type="datetimeFigureOut">
              <a:rPr lang="en-GB" smtClean="0"/>
              <a:t>15/01/2019</a:t>
            </a:fld>
            <a:endParaRPr lang="en-GB"/>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44E31647-4D77-45C1-8424-597AA3275228}" type="slidenum">
              <a:rPr lang="en-GB" smtClean="0"/>
              <a:t>‹N›</a:t>
            </a:fld>
            <a:endParaRPr lang="en-GB"/>
          </a:p>
        </p:txBody>
      </p:sp>
    </p:spTree>
    <p:extLst>
      <p:ext uri="{BB962C8B-B14F-4D97-AF65-F5344CB8AC3E}">
        <p14:creationId xmlns:p14="http://schemas.microsoft.com/office/powerpoint/2010/main" val="358524449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b="32000"/>
          </a:stretch>
        </a:blipFill>
        <a:effectLst/>
      </p:bgPr>
    </p:bg>
    <p:spTree>
      <p:nvGrpSpPr>
        <p:cNvPr id="1" name=""/>
        <p:cNvGrpSpPr/>
        <p:nvPr/>
      </p:nvGrpSpPr>
      <p:grpSpPr>
        <a:xfrm>
          <a:off x="0" y="0"/>
          <a:ext cx="0" cy="0"/>
          <a:chOff x="0" y="0"/>
          <a:chExt cx="0" cy="0"/>
        </a:xfrm>
      </p:grpSpPr>
      <p:grpSp>
        <p:nvGrpSpPr>
          <p:cNvPr id="14" name="Gruppo 13">
            <a:extLst>
              <a:ext uri="{FF2B5EF4-FFF2-40B4-BE49-F238E27FC236}">
                <a16:creationId xmlns:a16="http://schemas.microsoft.com/office/drawing/2014/main" id="{C028AE57-A238-4E72-A94A-74C9385DB1EF}"/>
              </a:ext>
            </a:extLst>
          </p:cNvPr>
          <p:cNvGrpSpPr/>
          <p:nvPr/>
        </p:nvGrpSpPr>
        <p:grpSpPr>
          <a:xfrm>
            <a:off x="0" y="8648452"/>
            <a:ext cx="7559675" cy="1914778"/>
            <a:chOff x="0" y="8521173"/>
            <a:chExt cx="7559675" cy="2013477"/>
          </a:xfrm>
        </p:grpSpPr>
        <p:sp>
          <p:nvSpPr>
            <p:cNvPr id="15" name="Rettangolo 14">
              <a:extLst>
                <a:ext uri="{FF2B5EF4-FFF2-40B4-BE49-F238E27FC236}">
                  <a16:creationId xmlns:a16="http://schemas.microsoft.com/office/drawing/2014/main" id="{70F5A17D-B2F8-46E3-BB4C-1EA097D36970}"/>
                </a:ext>
              </a:extLst>
            </p:cNvPr>
            <p:cNvSpPr/>
            <p:nvPr/>
          </p:nvSpPr>
          <p:spPr>
            <a:xfrm>
              <a:off x="0" y="8521173"/>
              <a:ext cx="7559675" cy="2013477"/>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6" name="Gruppo 15">
              <a:extLst>
                <a:ext uri="{FF2B5EF4-FFF2-40B4-BE49-F238E27FC236}">
                  <a16:creationId xmlns:a16="http://schemas.microsoft.com/office/drawing/2014/main" id="{BFA16EB1-3AEC-464C-8FEB-5A0B5C94C007}"/>
                </a:ext>
              </a:extLst>
            </p:cNvPr>
            <p:cNvGrpSpPr/>
            <p:nvPr/>
          </p:nvGrpSpPr>
          <p:grpSpPr>
            <a:xfrm>
              <a:off x="66674" y="8542717"/>
              <a:ext cx="7426327" cy="1955714"/>
              <a:chOff x="66674" y="8123617"/>
              <a:chExt cx="7426327" cy="1955714"/>
            </a:xfrm>
          </p:grpSpPr>
          <p:sp>
            <p:nvSpPr>
              <p:cNvPr id="17" name="CasellaDiTesto 16">
                <a:extLst>
                  <a:ext uri="{FF2B5EF4-FFF2-40B4-BE49-F238E27FC236}">
                    <a16:creationId xmlns:a16="http://schemas.microsoft.com/office/drawing/2014/main" id="{809C9458-F0FC-466B-9A8C-8859BC415BFC}"/>
                  </a:ext>
                </a:extLst>
              </p:cNvPr>
              <p:cNvSpPr txBox="1"/>
              <p:nvPr/>
            </p:nvSpPr>
            <p:spPr>
              <a:xfrm>
                <a:off x="1158840" y="8123617"/>
                <a:ext cx="6334161" cy="1456386"/>
              </a:xfrm>
              <a:prstGeom prst="rect">
                <a:avLst/>
              </a:prstGeom>
              <a:noFill/>
              <a:ln>
                <a:noFill/>
              </a:ln>
            </p:spPr>
            <p:txBody>
              <a:bodyPr wrap="square" rtlCol="0">
                <a:spAutoFit/>
              </a:bodyPr>
              <a:lstStyle/>
              <a:p>
                <a:pPr algn="just"/>
                <a:r>
                  <a:rPr lang="it-IT" sz="1200" dirty="0"/>
                  <a:t>Alejandro Luis Callara </a:t>
                </a:r>
                <a:r>
                  <a:rPr lang="it-IT" sz="1200" dirty="0" err="1"/>
                  <a:t>is</a:t>
                </a:r>
                <a:r>
                  <a:rPr lang="it-IT" sz="1200" dirty="0"/>
                  <a:t> a </a:t>
                </a:r>
                <a:r>
                  <a:rPr lang="it-IT" sz="1200" dirty="0" err="1"/>
                  <a:t>PhD</a:t>
                </a:r>
                <a:r>
                  <a:rPr lang="it-IT" sz="1200" dirty="0"/>
                  <a:t> candidate in the Dipartimento di Ingegneria dell’Informazione and </a:t>
                </a:r>
                <a:r>
                  <a:rPr lang="en-GB" sz="1200" dirty="0"/>
                  <a:t>in the Research Center “E. Piaggio” at the University of Pisa. He received his master’s Degree in Biomedical Engineering in 2015 from the University of Pisa, Italy. His PhD thesis and research activity are related to models, methods and pipelines for biomedical signal and image processing using EEG and fMRI. He also collaborates, as part of the Brain matters team in the DataBrain project developing tools, algorithms and models for the segmentation of single neurons from clarified confocal microscopy data.</a:t>
                </a:r>
              </a:p>
            </p:txBody>
          </p:sp>
          <p:pic>
            <p:nvPicPr>
              <p:cNvPr id="18" name="Immagine 17">
                <a:extLst>
                  <a:ext uri="{FF2B5EF4-FFF2-40B4-BE49-F238E27FC236}">
                    <a16:creationId xmlns:a16="http://schemas.microsoft.com/office/drawing/2014/main" id="{F7675B2D-70B2-4EB7-80A5-2B809437752D}"/>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61862" y="8208520"/>
                <a:ext cx="952499" cy="1269998"/>
              </a:xfrm>
              <a:prstGeom prst="rect">
                <a:avLst/>
              </a:prstGeom>
              <a:ln>
                <a:noFill/>
              </a:ln>
            </p:spPr>
          </p:pic>
          <p:sp>
            <p:nvSpPr>
              <p:cNvPr id="19" name="CasellaDiTesto 18">
                <a:extLst>
                  <a:ext uri="{FF2B5EF4-FFF2-40B4-BE49-F238E27FC236}">
                    <a16:creationId xmlns:a16="http://schemas.microsoft.com/office/drawing/2014/main" id="{C034739E-657E-44D7-B601-291B27131172}"/>
                  </a:ext>
                </a:extLst>
              </p:cNvPr>
              <p:cNvSpPr txBox="1"/>
              <p:nvPr/>
            </p:nvSpPr>
            <p:spPr>
              <a:xfrm>
                <a:off x="66674" y="9464413"/>
                <a:ext cx="3800475" cy="614918"/>
              </a:xfrm>
              <a:prstGeom prst="rect">
                <a:avLst/>
              </a:prstGeom>
              <a:noFill/>
              <a:ln>
                <a:noFill/>
              </a:ln>
            </p:spPr>
            <p:txBody>
              <a:bodyPr wrap="square" rtlCol="0">
                <a:spAutoFit/>
              </a:bodyPr>
              <a:lstStyle/>
              <a:p>
                <a:r>
                  <a:rPr lang="en-GB" sz="1600" dirty="0" err="1"/>
                  <a:t>Giovedì</a:t>
                </a:r>
                <a:r>
                  <a:rPr lang="en-GB" sz="1600" dirty="0"/>
                  <a:t> 24 </a:t>
                </a:r>
                <a:r>
                  <a:rPr lang="en-GB" sz="1600" dirty="0" err="1"/>
                  <a:t>Gennaio</a:t>
                </a:r>
                <a:r>
                  <a:rPr lang="en-GB" sz="1600" dirty="0"/>
                  <a:t>, ore 15,30/17,00</a:t>
                </a:r>
              </a:p>
              <a:p>
                <a:r>
                  <a:rPr lang="en-GB" sz="1600" dirty="0"/>
                  <a:t>Aula </a:t>
                </a:r>
                <a:r>
                  <a:rPr lang="en-GB" sz="1600" dirty="0" err="1"/>
                  <a:t>Pacinotti</a:t>
                </a:r>
                <a:endParaRPr lang="en-GB" sz="1600" dirty="0"/>
              </a:p>
            </p:txBody>
          </p:sp>
          <p:pic>
            <p:nvPicPr>
              <p:cNvPr id="20" name="Immagine 19">
                <a:extLst>
                  <a:ext uri="{FF2B5EF4-FFF2-40B4-BE49-F238E27FC236}">
                    <a16:creationId xmlns:a16="http://schemas.microsoft.com/office/drawing/2014/main" id="{D05DCC7A-F278-4626-910F-860F4B8AE1AF}"/>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025928" y="9551929"/>
                <a:ext cx="466725" cy="476060"/>
              </a:xfrm>
              <a:prstGeom prst="rect">
                <a:avLst/>
              </a:prstGeom>
              <a:ln>
                <a:noFill/>
              </a:ln>
            </p:spPr>
          </p:pic>
          <p:pic>
            <p:nvPicPr>
              <p:cNvPr id="21" name="Immagine 20">
                <a:extLst>
                  <a:ext uri="{FF2B5EF4-FFF2-40B4-BE49-F238E27FC236}">
                    <a16:creationId xmlns:a16="http://schemas.microsoft.com/office/drawing/2014/main" id="{244FE196-5C32-442B-AD40-834FA9F6AAA3}"/>
                  </a:ext>
                </a:extLst>
              </p:cNvPr>
              <p:cNvPicPr>
                <a:picLocks noChangeAspect="1"/>
              </p:cNvPicPr>
              <p:nvPr/>
            </p:nvPicPr>
            <p:blipFill>
              <a:blip r:embed="rId5">
                <a:clrChange>
                  <a:clrFrom>
                    <a:srgbClr val="000000"/>
                  </a:clrFrom>
                  <a:clrTo>
                    <a:srgbClr val="000000">
                      <a:alpha val="0"/>
                    </a:srgbClr>
                  </a:clrTo>
                </a:clrChange>
              </a:blip>
              <a:stretch>
                <a:fillRect/>
              </a:stretch>
            </p:blipFill>
            <p:spPr>
              <a:xfrm>
                <a:off x="5010148" y="9618798"/>
                <a:ext cx="2209802" cy="342321"/>
              </a:xfrm>
              <a:prstGeom prst="rect">
                <a:avLst/>
              </a:prstGeom>
              <a:ln>
                <a:noFill/>
              </a:ln>
            </p:spPr>
          </p:pic>
        </p:grpSp>
      </p:grpSp>
      <p:sp>
        <p:nvSpPr>
          <p:cNvPr id="22" name="Rettangolo 21">
            <a:extLst>
              <a:ext uri="{FF2B5EF4-FFF2-40B4-BE49-F238E27FC236}">
                <a16:creationId xmlns:a16="http://schemas.microsoft.com/office/drawing/2014/main" id="{D2FDEF8D-6584-4B8A-892C-4194E1780D3F}"/>
              </a:ext>
            </a:extLst>
          </p:cNvPr>
          <p:cNvSpPr/>
          <p:nvPr/>
        </p:nvSpPr>
        <p:spPr>
          <a:xfrm>
            <a:off x="0" y="10553700"/>
            <a:ext cx="7559675" cy="138113"/>
          </a:xfrm>
          <a:prstGeom prst="rect">
            <a:avLst/>
          </a:prstGeom>
          <a:solidFill>
            <a:srgbClr val="010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CasellaDiTesto 22">
            <a:extLst>
              <a:ext uri="{FF2B5EF4-FFF2-40B4-BE49-F238E27FC236}">
                <a16:creationId xmlns:a16="http://schemas.microsoft.com/office/drawing/2014/main" id="{D4CFC720-B1F1-4FB8-9710-81C3078622B3}"/>
              </a:ext>
            </a:extLst>
          </p:cNvPr>
          <p:cNvSpPr txBox="1"/>
          <p:nvPr/>
        </p:nvSpPr>
        <p:spPr>
          <a:xfrm>
            <a:off x="0" y="1"/>
            <a:ext cx="7559675" cy="1661993"/>
          </a:xfrm>
          <a:prstGeom prst="rect">
            <a:avLst/>
          </a:prstGeom>
          <a:solidFill>
            <a:srgbClr val="010101"/>
          </a:solidFill>
        </p:spPr>
        <p:txBody>
          <a:bodyPr wrap="square" rtlCol="0">
            <a:spAutoFit/>
          </a:bodyPr>
          <a:lstStyle/>
          <a:p>
            <a:pPr algn="ctr"/>
            <a:r>
              <a:rPr lang="en-GB" sz="3400" dirty="0">
                <a:solidFill>
                  <a:schemeClr val="bg1"/>
                </a:solidFill>
              </a:rPr>
              <a:t>Brain micro-architecture:</a:t>
            </a:r>
          </a:p>
          <a:p>
            <a:pPr algn="ctr"/>
            <a:r>
              <a:rPr lang="en-GB" sz="3400" dirty="0">
                <a:solidFill>
                  <a:schemeClr val="bg1"/>
                </a:solidFill>
              </a:rPr>
              <a:t> from clarified tissues to single neuron isolation</a:t>
            </a:r>
          </a:p>
        </p:txBody>
      </p:sp>
      <p:sp>
        <p:nvSpPr>
          <p:cNvPr id="24" name="Rettangolo 23">
            <a:extLst>
              <a:ext uri="{FF2B5EF4-FFF2-40B4-BE49-F238E27FC236}">
                <a16:creationId xmlns:a16="http://schemas.microsoft.com/office/drawing/2014/main" id="{78983163-549A-49F9-945E-9946F649C44C}"/>
              </a:ext>
            </a:extLst>
          </p:cNvPr>
          <p:cNvSpPr/>
          <p:nvPr/>
        </p:nvSpPr>
        <p:spPr>
          <a:xfrm>
            <a:off x="-2" y="6575308"/>
            <a:ext cx="7559675" cy="2035293"/>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GB" sz="1200" b="1" u="sng" dirty="0">
                <a:solidFill>
                  <a:schemeClr val="tx1"/>
                </a:solidFill>
              </a:rPr>
              <a:t>A framework for the isolation of single neurons: integration of clarification methods and open source tools for image segmentation</a:t>
            </a:r>
          </a:p>
          <a:p>
            <a:pPr algn="just"/>
            <a:r>
              <a:rPr lang="en-GB" sz="1200" dirty="0">
                <a:solidFill>
                  <a:schemeClr val="tx1"/>
                </a:solidFill>
              </a:rPr>
              <a:t>Accurately mapping the brain at the micro-scale is still a challenge in cellular neuroscience. In recent years, new-tissue clearing techniques coupled with well-established microscopy imaging methods (e.g. confocal and two-photon microscopy) enabled to acquire volumetric data of the global arrangement of large brain neuron populations at the cellular resolution. On the other hand, several algorithms for automatic neuron segmentation aiming at obtaining accurate morphological and topological organization of neurons have been proposed. Notable success have been reach in both fields. However, their integration has been poorly conceived. As a result, an entire new class of clarified images are available, but algorithms purposely developed to deal with such images are still lacking. In this seminar, we will present a new framework for the analysis of neuron morphology, integrating the optimization of clarification methods with purposely developed open source tools for the segmentation of single neurons from clarified microscopy data. </a:t>
            </a:r>
          </a:p>
        </p:txBody>
      </p:sp>
      <p:sp>
        <p:nvSpPr>
          <p:cNvPr id="25" name="Rettangolo 24">
            <a:extLst>
              <a:ext uri="{FF2B5EF4-FFF2-40B4-BE49-F238E27FC236}">
                <a16:creationId xmlns:a16="http://schemas.microsoft.com/office/drawing/2014/main" id="{F4D3CA1B-565A-457E-A71C-4FD1AF1AAF02}"/>
              </a:ext>
            </a:extLst>
          </p:cNvPr>
          <p:cNvSpPr/>
          <p:nvPr/>
        </p:nvSpPr>
        <p:spPr>
          <a:xfrm flipV="1">
            <a:off x="-1" y="8617783"/>
            <a:ext cx="7559675" cy="45719"/>
          </a:xfrm>
          <a:prstGeom prst="rect">
            <a:avLst/>
          </a:prstGeom>
          <a:solidFill>
            <a:srgbClr val="010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94283923"/>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133</TotalTime>
  <Words>309</Words>
  <Application>Microsoft Office PowerPoint</Application>
  <PresentationFormat>Personalizzato</PresentationFormat>
  <Paragraphs>7</Paragraphs>
  <Slides>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vt:i4>
      </vt:variant>
    </vt:vector>
  </HeadingPairs>
  <TitlesOfParts>
    <vt:vector size="5" baseType="lpstr">
      <vt:lpstr>Arial</vt:lpstr>
      <vt:lpstr>Calibri</vt:lpstr>
      <vt:lpstr>Calibri Light</vt:lpstr>
      <vt:lpstr>Tema di Office</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Alejandro Callara</dc:creator>
  <cp:lastModifiedBy>DANIELA NIERI</cp:lastModifiedBy>
  <cp:revision>17</cp:revision>
  <dcterms:created xsi:type="dcterms:W3CDTF">2018-12-07T10:58:55Z</dcterms:created>
  <dcterms:modified xsi:type="dcterms:W3CDTF">2019-01-15T08:00:25Z</dcterms:modified>
</cp:coreProperties>
</file>